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2" r:id="rId1"/>
  </p:sldMasterIdLst>
  <p:notesMasterIdLst>
    <p:notesMasterId r:id="rId15"/>
  </p:notesMasterIdLst>
  <p:sldIdLst>
    <p:sldId id="256" r:id="rId2"/>
    <p:sldId id="258" r:id="rId3"/>
    <p:sldId id="271" r:id="rId4"/>
    <p:sldId id="269" r:id="rId5"/>
    <p:sldId id="270" r:id="rId6"/>
    <p:sldId id="261" r:id="rId7"/>
    <p:sldId id="259" r:id="rId8"/>
    <p:sldId id="260" r:id="rId9"/>
    <p:sldId id="262" r:id="rId10"/>
    <p:sldId id="263" r:id="rId11"/>
    <p:sldId id="265" r:id="rId12"/>
    <p:sldId id="264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969" autoAdjust="0"/>
    <p:restoredTop sz="94648"/>
  </p:normalViewPr>
  <p:slideViewPr>
    <p:cSldViewPr snapToGrid="0" snapToObjects="1">
      <p:cViewPr varScale="1">
        <p:scale>
          <a:sx n="97" d="100"/>
          <a:sy n="97" d="100"/>
        </p:scale>
        <p:origin x="96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9-06T07:10:08.507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26 1,'-4'0,"-6"0,-2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5BD367-F326-F643-A01D-A9623C34FE68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9B4A03-C440-454D-9BB2-8EAB0AD34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18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9B4A03-C440-454D-9BB2-8EAB0AD34C2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7297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9B4A03-C440-454D-9BB2-8EAB0AD34C2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853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9B4A03-C440-454D-9BB2-8EAB0AD34C2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977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DFDB-376A-0F46-A864-F7A6981C95EB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6301-FFD6-E849-AF9F-2526A10A1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660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DFDB-376A-0F46-A864-F7A6981C95EB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6301-FFD6-E849-AF9F-2526A10A1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425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DFDB-376A-0F46-A864-F7A6981C95EB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6301-FFD6-E849-AF9F-2526A10A1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371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DFDB-376A-0F46-A864-F7A6981C95EB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6301-FFD6-E849-AF9F-2526A10A1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608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DFDB-376A-0F46-A864-F7A6981C95EB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6301-FFD6-E849-AF9F-2526A10A1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767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DFDB-376A-0F46-A864-F7A6981C95EB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6301-FFD6-E849-AF9F-2526A10A1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75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DFDB-376A-0F46-A864-F7A6981C95EB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6301-FFD6-E849-AF9F-2526A10A1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163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DFDB-376A-0F46-A864-F7A6981C95EB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6301-FFD6-E849-AF9F-2526A10A1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148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DFDB-376A-0F46-A864-F7A6981C95EB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6301-FFD6-E849-AF9F-2526A10A1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5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DFDB-376A-0F46-A864-F7A6981C95EB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6301-FFD6-E849-AF9F-2526A10A1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755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DFDB-376A-0F46-A864-F7A6981C95EB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6301-FFD6-E849-AF9F-2526A10A117D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223575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DFDB-376A-0F46-A864-F7A6981C95EB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6301-FFD6-E849-AF9F-2526A10A1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123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DFDB-376A-0F46-A864-F7A6981C95EB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6301-FFD6-E849-AF9F-2526A10A117D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825128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DFDB-376A-0F46-A864-F7A6981C95EB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6301-FFD6-E849-AF9F-2526A10A1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2315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DFDB-376A-0F46-A864-F7A6981C95EB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6301-FFD6-E849-AF9F-2526A10A1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7074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DFDB-376A-0F46-A864-F7A6981C95EB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6301-FFD6-E849-AF9F-2526A10A1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845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0DFDB-376A-0F46-A864-F7A6981C95EB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D826301-FFD6-E849-AF9F-2526A10A1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356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1.tiff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12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customXml" Target="../ink/ink1.xml"/><Relationship Id="rId11" Type="http://schemas.openxmlformats.org/officeDocument/2006/relationships/image" Target="../media/image10.jpg"/><Relationship Id="rId5" Type="http://schemas.openxmlformats.org/officeDocument/2006/relationships/image" Target="../media/image6.jpg"/><Relationship Id="rId10" Type="http://schemas.openxmlformats.org/officeDocument/2006/relationships/image" Target="../media/image9.jpg"/><Relationship Id="rId4" Type="http://schemas.openxmlformats.org/officeDocument/2006/relationships/image" Target="../media/image5.jpg"/><Relationship Id="rId9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1.tiff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hyperlink" Target="https://saxonmaths.weebly.com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2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110BA-7982-3744-8AFF-FE1FF86D79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65686" y="1285381"/>
            <a:ext cx="7766936" cy="1646302"/>
          </a:xfrm>
        </p:spPr>
        <p:txBody>
          <a:bodyPr>
            <a:normAutofit/>
          </a:bodyPr>
          <a:lstStyle/>
          <a:p>
            <a:r>
              <a:rPr lang="en-US" sz="8800" dirty="0">
                <a:latin typeface="High Tower Text" panose="02040502050506030303" pitchFamily="18" charset="0"/>
              </a:rPr>
              <a:t>Year 1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58ACBF-A309-1C46-A887-239AE5AFA4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73555" y="734409"/>
            <a:ext cx="2627919" cy="2407165"/>
          </a:xfrm>
        </p:spPr>
        <p:txBody>
          <a:bodyPr>
            <a:normAutofit/>
          </a:bodyPr>
          <a:lstStyle/>
          <a:p>
            <a:pPr algn="l"/>
            <a:r>
              <a:rPr lang="en-US" sz="3200" i="1" dirty="0">
                <a:latin typeface="High Tower Text" panose="02040502050506030303" pitchFamily="18" charset="0"/>
              </a:rPr>
              <a:t>Click this icon to hear audio.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42C3D9-95D1-8F4F-8F36-5773ED2758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740" y="4486393"/>
            <a:ext cx="1530815" cy="155122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C6CB5DC-C2AC-F940-99D3-2A0E6D2B44E5}"/>
              </a:ext>
            </a:extLst>
          </p:cNvPr>
          <p:cNvSpPr/>
          <p:nvPr/>
        </p:nvSpPr>
        <p:spPr>
          <a:xfrm>
            <a:off x="494270" y="395416"/>
            <a:ext cx="11219935" cy="590653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06911C5-33F3-D445-E299-BD7D1CF5BC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8463" y="537388"/>
            <a:ext cx="1259367" cy="1259367"/>
          </a:xfrm>
          <a:prstGeom prst="rect">
            <a:avLst/>
          </a:prstGeom>
        </p:spPr>
      </p:pic>
      <p:sp>
        <p:nvSpPr>
          <p:cNvPr id="16" name="Subtitle 2">
            <a:extLst>
              <a:ext uri="{FF2B5EF4-FFF2-40B4-BE49-F238E27FC236}">
                <a16:creationId xmlns:a16="http://schemas.microsoft.com/office/drawing/2014/main" id="{92F4D1EC-176D-362C-CCA9-087BC3D2ADFD}"/>
              </a:ext>
            </a:extLst>
          </p:cNvPr>
          <p:cNvSpPr txBox="1">
            <a:spLocks/>
          </p:cNvSpPr>
          <p:nvPr/>
        </p:nvSpPr>
        <p:spPr>
          <a:xfrm>
            <a:off x="1918086" y="3265490"/>
            <a:ext cx="7766936" cy="240716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600">
                <a:latin typeface="High Tower Text" panose="02040502050506030303" pitchFamily="18" charset="0"/>
              </a:rPr>
              <a:t>Introduction</a:t>
            </a:r>
          </a:p>
          <a:p>
            <a:r>
              <a:rPr lang="en-US" sz="6600">
                <a:latin typeface="High Tower Text" panose="02040502050506030303" pitchFamily="18" charset="0"/>
              </a:rPr>
              <a:t>2024/2025</a:t>
            </a:r>
          </a:p>
          <a:p>
            <a:endParaRPr lang="en-US" sz="6600" dirty="0"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842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17"/>
    </mc:Choice>
    <mc:Fallback xmlns="">
      <p:transition spd="slow" advTm="93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9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110BA-7982-3744-8AFF-FE1FF86D79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96897" y="227979"/>
            <a:ext cx="10522073" cy="1428189"/>
          </a:xfrm>
        </p:spPr>
        <p:txBody>
          <a:bodyPr>
            <a:normAutofit fontScale="90000"/>
          </a:bodyPr>
          <a:lstStyle/>
          <a:p>
            <a:r>
              <a:rPr lang="en-US" sz="5600" dirty="0">
                <a:latin typeface="High Tower Text" panose="02040502050506030303" pitchFamily="18" charset="0"/>
              </a:rPr>
              <a:t>Curriculum Overview</a:t>
            </a:r>
            <a:br>
              <a:rPr lang="en-US" sz="5600" dirty="0">
                <a:latin typeface="High Tower Text" panose="02040502050506030303" pitchFamily="18" charset="0"/>
              </a:rPr>
            </a:br>
            <a:endParaRPr lang="en-US" sz="5600" dirty="0">
              <a:latin typeface="High Tower Text" panose="02040502050506030303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A83F788-AA7E-D140-8BAB-E22E03CD1A99}"/>
              </a:ext>
            </a:extLst>
          </p:cNvPr>
          <p:cNvSpPr/>
          <p:nvPr/>
        </p:nvSpPr>
        <p:spPr>
          <a:xfrm>
            <a:off x="494270" y="148080"/>
            <a:ext cx="11219935" cy="64005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250D22-E20E-FC45-B392-E29D26849D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407" y="5874514"/>
            <a:ext cx="843616" cy="854864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CC310172-3EFF-47C9-94CB-53E9494BC93C}"/>
              </a:ext>
            </a:extLst>
          </p:cNvPr>
          <p:cNvGrpSpPr/>
          <p:nvPr/>
        </p:nvGrpSpPr>
        <p:grpSpPr>
          <a:xfrm>
            <a:off x="1385455" y="685567"/>
            <a:ext cx="8862993" cy="5779996"/>
            <a:chOff x="1385455" y="685567"/>
            <a:chExt cx="8862993" cy="5779996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7A90F8B-6180-4A14-A9FA-5376CA58A07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496291" y="685567"/>
              <a:ext cx="8752157" cy="5779996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DB29CDC-4FA2-47FD-8F06-78CA12C6CAD4}"/>
                </a:ext>
              </a:extLst>
            </p:cNvPr>
            <p:cNvSpPr/>
            <p:nvPr/>
          </p:nvSpPr>
          <p:spPr>
            <a:xfrm>
              <a:off x="1385455" y="775855"/>
              <a:ext cx="323272" cy="1847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5308DCC-2045-C16D-37E5-8537A6677F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8881" y="266354"/>
            <a:ext cx="1354671" cy="135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9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"/>
    </mc:Choice>
    <mc:Fallback xmlns="">
      <p:transition spd="slow" advTm="28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61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110BA-7982-3744-8AFF-FE1FF86D79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3382" y="227979"/>
            <a:ext cx="7751794" cy="142818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600" dirty="0">
                <a:latin typeface="High Tower Text" panose="02040502050506030303" pitchFamily="18" charset="0"/>
              </a:rPr>
              <a:t>Curriculum Overview</a:t>
            </a:r>
            <a:br>
              <a:rPr lang="en-US" sz="5600" dirty="0">
                <a:latin typeface="High Tower Text" panose="02040502050506030303" pitchFamily="18" charset="0"/>
              </a:rPr>
            </a:br>
            <a:endParaRPr lang="en-US" sz="5600" dirty="0">
              <a:latin typeface="High Tower Text" panose="02040502050506030303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A83F788-AA7E-D140-8BAB-E22E03CD1A99}"/>
              </a:ext>
            </a:extLst>
          </p:cNvPr>
          <p:cNvSpPr/>
          <p:nvPr/>
        </p:nvSpPr>
        <p:spPr>
          <a:xfrm>
            <a:off x="494270" y="148080"/>
            <a:ext cx="11219935" cy="64005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250D22-E20E-FC45-B392-E29D26849D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407" y="5874514"/>
            <a:ext cx="843616" cy="8548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07907AD-91F9-4651-BF9B-CCA3BC339A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007" y="1574931"/>
            <a:ext cx="10864460" cy="2144064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3FA43069-87AD-4469-AB9E-9B62E2CED65E}"/>
              </a:ext>
            </a:extLst>
          </p:cNvPr>
          <p:cNvSpPr txBox="1">
            <a:spLocks/>
          </p:cNvSpPr>
          <p:nvPr/>
        </p:nvSpPr>
        <p:spPr>
          <a:xfrm>
            <a:off x="180430" y="142976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GB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C600DE5-7FCB-494B-9841-787F2F4BBC83}"/>
              </a:ext>
            </a:extLst>
          </p:cNvPr>
          <p:cNvSpPr txBox="1">
            <a:spLocks/>
          </p:cNvSpPr>
          <p:nvPr/>
        </p:nvSpPr>
        <p:spPr>
          <a:xfrm>
            <a:off x="332830" y="295376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dirty="0">
                <a:latin typeface="High Tower Text" panose="02040502050506030303" pitchFamily="18" charset="0"/>
              </a:rPr>
              <a:t>           Continued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66844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977DC3-04A2-4353-8B8E-B676B3556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0" y="142976"/>
            <a:ext cx="8596668" cy="1320800"/>
          </a:xfrm>
        </p:spPr>
        <p:txBody>
          <a:bodyPr/>
          <a:lstStyle/>
          <a:p>
            <a:r>
              <a:rPr lang="en-US" dirty="0">
                <a:latin typeface="High Tower Text" panose="02040502050506030303" pitchFamily="18" charset="0"/>
              </a:rPr>
              <a:t>Year 1 Staff</a:t>
            </a: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4BDAEDE-1BD0-4F48-9E5F-8A11AEDCD4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212825" y="948910"/>
            <a:ext cx="1547261" cy="232034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196BC56-5B13-47EC-B2A0-838D594DCC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3307" y="3842747"/>
            <a:ext cx="1489056" cy="2353021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BCDC0D98-8A59-43D6-B3C9-5E932D845084}"/>
              </a:ext>
            </a:extLst>
          </p:cNvPr>
          <p:cNvSpPr/>
          <p:nvPr/>
        </p:nvSpPr>
        <p:spPr>
          <a:xfrm>
            <a:off x="4968433" y="3325787"/>
            <a:ext cx="19314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High Tower Text" panose="02040502050506030303" pitchFamily="18" charset="0"/>
              </a:rPr>
              <a:t>Miss Johnson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C7D92FC4-784C-4FB1-A560-A05905093B79}"/>
                  </a:ext>
                </a:extLst>
              </p14:cNvPr>
              <p14:cNvContentPartPr/>
              <p14:nvPr/>
            </p14:nvContentPartPr>
            <p14:xfrm>
              <a:off x="6890116" y="2234709"/>
              <a:ext cx="9720" cy="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C7D92FC4-784C-4FB1-A560-A05905093B7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81116" y="2226069"/>
                <a:ext cx="2736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A7B59852-C73F-47C2-A3D0-ABB51B12FED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4053" t="29192" r="25796" b="17879"/>
          <a:stretch/>
        </p:blipFill>
        <p:spPr>
          <a:xfrm rot="5400000">
            <a:off x="6948306" y="1307566"/>
            <a:ext cx="2256318" cy="148905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003C6C0-383F-4CE2-AA9C-2D62588E2DFF}"/>
              </a:ext>
            </a:extLst>
          </p:cNvPr>
          <p:cNvSpPr txBox="1"/>
          <p:nvPr/>
        </p:nvSpPr>
        <p:spPr>
          <a:xfrm>
            <a:off x="7331937" y="3244334"/>
            <a:ext cx="33805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High Tower Text" panose="02040502050506030303" pitchFamily="18" charset="0"/>
              </a:rPr>
              <a:t>Miss Nicholls</a:t>
            </a:r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D02377B-17CC-4148-B953-E1CC0B93399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2993" t="30606" r="24583" b="22845"/>
          <a:stretch/>
        </p:blipFill>
        <p:spPr>
          <a:xfrm rot="5400000">
            <a:off x="2603546" y="1367949"/>
            <a:ext cx="2320343" cy="154522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5160476F-AFAC-4226-A204-CC1D8AC7AF9E}"/>
              </a:ext>
            </a:extLst>
          </p:cNvPr>
          <p:cNvSpPr/>
          <p:nvPr/>
        </p:nvSpPr>
        <p:spPr>
          <a:xfrm>
            <a:off x="2798015" y="3244203"/>
            <a:ext cx="19314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High Tower Text" panose="02040502050506030303" pitchFamily="18" charset="0"/>
              </a:rPr>
              <a:t>Miss Bennett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7DA8C22-F014-4D7E-AECE-3F4A20BF077F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8082" t="25745" r="19119" b="26783"/>
          <a:stretch/>
        </p:blipFill>
        <p:spPr>
          <a:xfrm rot="5400000">
            <a:off x="476899" y="1309936"/>
            <a:ext cx="2320345" cy="1564659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C663139D-8DF2-43CB-AF43-50D4F455CAB6}"/>
              </a:ext>
            </a:extLst>
          </p:cNvPr>
          <p:cNvSpPr/>
          <p:nvPr/>
        </p:nvSpPr>
        <p:spPr>
          <a:xfrm>
            <a:off x="580686" y="3269255"/>
            <a:ext cx="19314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latin typeface="High Tower Text" panose="02040502050506030303" pitchFamily="18" charset="0"/>
              </a:rPr>
              <a:t>Mrs</a:t>
            </a:r>
            <a:r>
              <a:rPr lang="en-US" dirty="0">
                <a:latin typeface="High Tower Text" panose="02040502050506030303" pitchFamily="18" charset="0"/>
              </a:rPr>
              <a:t> Atkinson – Class Teacher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3BE0A46-F536-448F-A78E-4B72BE15F2F8}"/>
              </a:ext>
            </a:extLst>
          </p:cNvPr>
          <p:cNvSpPr/>
          <p:nvPr/>
        </p:nvSpPr>
        <p:spPr>
          <a:xfrm>
            <a:off x="28984" y="1985146"/>
            <a:ext cx="6957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1A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DD7D73C-FD06-4B2A-98D4-31AE776B9C96}"/>
              </a:ext>
            </a:extLst>
          </p:cNvPr>
          <p:cNvSpPr/>
          <p:nvPr/>
        </p:nvSpPr>
        <p:spPr>
          <a:xfrm>
            <a:off x="0" y="4640340"/>
            <a:ext cx="6957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1S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F824424-903F-4B82-8679-3DA0C9F681F2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22759" t="21645" r="15886" b="16779"/>
          <a:stretch/>
        </p:blipFill>
        <p:spPr>
          <a:xfrm rot="5400000">
            <a:off x="460560" y="4186967"/>
            <a:ext cx="2353022" cy="1771136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A0269A30-7DE0-4348-9166-E4260045F817}"/>
              </a:ext>
            </a:extLst>
          </p:cNvPr>
          <p:cNvSpPr/>
          <p:nvPr/>
        </p:nvSpPr>
        <p:spPr>
          <a:xfrm>
            <a:off x="2705327" y="6170716"/>
            <a:ext cx="19314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latin typeface="High Tower Text" panose="02040502050506030303" pitchFamily="18" charset="0"/>
              </a:rPr>
              <a:t>Mrs</a:t>
            </a:r>
            <a:r>
              <a:rPr lang="en-US" dirty="0">
                <a:latin typeface="High Tower Text" panose="02040502050506030303" pitchFamily="18" charset="0"/>
              </a:rPr>
              <a:t> Davison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664BB3E-0464-43BD-BC0D-C5746883A061}"/>
              </a:ext>
            </a:extLst>
          </p:cNvPr>
          <p:cNvSpPr/>
          <p:nvPr/>
        </p:nvSpPr>
        <p:spPr>
          <a:xfrm>
            <a:off x="487998" y="6195768"/>
            <a:ext cx="19314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High Tower Text" panose="02040502050506030303" pitchFamily="18" charset="0"/>
              </a:rPr>
              <a:t>Miss Skulczuk – Class Teacher </a:t>
            </a:r>
          </a:p>
        </p:txBody>
      </p:sp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81EEF58-67CE-EC72-4085-941D35E09C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458148" y="142977"/>
            <a:ext cx="1320799" cy="132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4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27"/>
    </mc:Choice>
    <mc:Fallback xmlns="">
      <p:transition spd="slow" advTm="204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6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110BA-7982-3744-8AFF-FE1FF86D79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215" y="241354"/>
            <a:ext cx="10522073" cy="1428189"/>
          </a:xfrm>
        </p:spPr>
        <p:txBody>
          <a:bodyPr>
            <a:normAutofit fontScale="90000"/>
          </a:bodyPr>
          <a:lstStyle/>
          <a:p>
            <a:pPr algn="l"/>
            <a:r>
              <a:rPr lang="en-US" sz="5600" dirty="0">
                <a:latin typeface="High Tower Text" panose="02040502050506030303" pitchFamily="18" charset="0"/>
              </a:rPr>
              <a:t>A Day in Year 1…</a:t>
            </a:r>
            <a:br>
              <a:rPr lang="en-US" sz="5600" dirty="0">
                <a:latin typeface="High Tower Text" panose="02040502050506030303" pitchFamily="18" charset="0"/>
              </a:rPr>
            </a:br>
            <a:endParaRPr lang="en-US" sz="5600" dirty="0">
              <a:latin typeface="High Tower Text" panose="02040502050506030303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A83F788-AA7E-D140-8BAB-E22E03CD1A99}"/>
              </a:ext>
            </a:extLst>
          </p:cNvPr>
          <p:cNvSpPr/>
          <p:nvPr/>
        </p:nvSpPr>
        <p:spPr>
          <a:xfrm>
            <a:off x="494270" y="148080"/>
            <a:ext cx="11219935" cy="61538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250D22-E20E-FC45-B392-E29D26849D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407" y="5874514"/>
            <a:ext cx="843616" cy="854864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F7D24605-924C-41A4-8792-C56AB99D3F7A}"/>
              </a:ext>
            </a:extLst>
          </p:cNvPr>
          <p:cNvSpPr txBox="1">
            <a:spLocks/>
          </p:cNvSpPr>
          <p:nvPr/>
        </p:nvSpPr>
        <p:spPr>
          <a:xfrm>
            <a:off x="1119968" y="1124551"/>
            <a:ext cx="8596668" cy="474996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dirty="0">
                <a:latin typeface="High Tower Text" panose="02040502050506030303" pitchFamily="18" charset="0"/>
              </a:rPr>
              <a:t>8:30-8:50 – Morning Task</a:t>
            </a:r>
          </a:p>
          <a:p>
            <a:pPr algn="l"/>
            <a:r>
              <a:rPr lang="en-US" sz="2800" dirty="0">
                <a:latin typeface="High Tower Text" panose="02040502050506030303" pitchFamily="18" charset="0"/>
              </a:rPr>
              <a:t>8:50-9:00 – Registration</a:t>
            </a:r>
          </a:p>
          <a:p>
            <a:pPr algn="l"/>
            <a:r>
              <a:rPr lang="en-US" sz="2800" dirty="0">
                <a:latin typeface="High Tower Text" panose="02040502050506030303" pitchFamily="18" charset="0"/>
              </a:rPr>
              <a:t>9:00-9:20 – Phonics</a:t>
            </a:r>
          </a:p>
          <a:p>
            <a:pPr algn="l"/>
            <a:r>
              <a:rPr lang="en-US" sz="2800" dirty="0">
                <a:latin typeface="High Tower Text" panose="02040502050506030303" pitchFamily="18" charset="0"/>
              </a:rPr>
              <a:t>9:20 – 10:30 – Guided Group Teaching &amp; Free Learning</a:t>
            </a:r>
          </a:p>
          <a:p>
            <a:pPr algn="l"/>
            <a:r>
              <a:rPr lang="en-US" sz="2800" dirty="0">
                <a:latin typeface="High Tower Text" panose="02040502050506030303" pitchFamily="18" charset="0"/>
              </a:rPr>
              <a:t>10:30 – 10:45 – Break &amp; Snack</a:t>
            </a:r>
          </a:p>
          <a:p>
            <a:pPr algn="l"/>
            <a:r>
              <a:rPr lang="en-US" sz="2800" dirty="0">
                <a:latin typeface="High Tower Text" panose="02040502050506030303" pitchFamily="18" charset="0"/>
              </a:rPr>
              <a:t>10:45-11:00 – English</a:t>
            </a:r>
          </a:p>
          <a:p>
            <a:pPr algn="l"/>
            <a:r>
              <a:rPr lang="en-US" sz="2800" dirty="0">
                <a:latin typeface="High Tower Text" panose="02040502050506030303" pitchFamily="18" charset="0"/>
              </a:rPr>
              <a:t>11:00- 11:55 – Guided Group Teaching &amp; Free learning</a:t>
            </a:r>
          </a:p>
          <a:p>
            <a:pPr algn="l"/>
            <a:r>
              <a:rPr lang="en-US" sz="2800" dirty="0">
                <a:latin typeface="High Tower Text" panose="02040502050506030303" pitchFamily="18" charset="0"/>
              </a:rPr>
              <a:t>11:55 – 1:15 – Lunch</a:t>
            </a:r>
          </a:p>
          <a:p>
            <a:pPr algn="l"/>
            <a:r>
              <a:rPr lang="en-US" sz="2800" dirty="0">
                <a:latin typeface="High Tower Text" panose="02040502050506030303" pitchFamily="18" charset="0"/>
              </a:rPr>
              <a:t>1:15 – 1:45 – </a:t>
            </a:r>
            <a:r>
              <a:rPr lang="en-US" sz="2800" dirty="0" err="1">
                <a:latin typeface="High Tower Text" panose="02040502050506030303" pitchFamily="18" charset="0"/>
              </a:rPr>
              <a:t>Maths</a:t>
            </a:r>
            <a:endParaRPr lang="en-US" sz="2800" dirty="0">
              <a:latin typeface="High Tower Text" panose="02040502050506030303" pitchFamily="18" charset="0"/>
            </a:endParaRPr>
          </a:p>
          <a:p>
            <a:pPr algn="l"/>
            <a:r>
              <a:rPr lang="en-US" sz="2800" dirty="0">
                <a:latin typeface="High Tower Text" panose="02040502050506030303" pitchFamily="18" charset="0"/>
              </a:rPr>
              <a:t>1:45 – 2:30 – Guided Group Teaching &amp; Free Learning</a:t>
            </a:r>
          </a:p>
          <a:p>
            <a:pPr algn="l"/>
            <a:r>
              <a:rPr lang="en-US" sz="2800" dirty="0">
                <a:latin typeface="High Tower Text" panose="02040502050506030303" pitchFamily="18" charset="0"/>
              </a:rPr>
              <a:t>2:30 – 3:00 - Foundation</a:t>
            </a:r>
          </a:p>
          <a:p>
            <a:pPr algn="l"/>
            <a:r>
              <a:rPr lang="en-US" sz="2800" dirty="0">
                <a:latin typeface="High Tower Text" panose="02040502050506030303" pitchFamily="18" charset="0"/>
              </a:rPr>
              <a:t>3:00 – 3:15 – Story Time</a:t>
            </a:r>
          </a:p>
          <a:p>
            <a:pPr algn="l"/>
            <a:r>
              <a:rPr lang="en-US" sz="2800" dirty="0">
                <a:latin typeface="High Tower Text" panose="02040502050506030303" pitchFamily="18" charset="0"/>
              </a:rPr>
              <a:t>3:15 – Home!  </a:t>
            </a:r>
          </a:p>
          <a:p>
            <a:endParaRPr lang="en-US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141F2B8-6B96-86ED-1D7F-617CC71A94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23983" y="360188"/>
            <a:ext cx="1528726" cy="1528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392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69"/>
    </mc:Choice>
    <mc:Fallback xmlns="">
      <p:transition spd="slow" advTm="27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2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FC3A53-4149-1945-8A65-0BB905C7B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High Tower Text" panose="02040502050506030303" pitchFamily="18" charset="0"/>
              </a:rPr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A66A23-D4E9-9848-9DF3-1D140A3F39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98436"/>
            <a:ext cx="9121090" cy="4749963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High Tower Text" panose="02040502050506030303" pitchFamily="18" charset="0"/>
              </a:rPr>
              <a:t>Small groups read twice a week with the teacher / TA.</a:t>
            </a:r>
          </a:p>
          <a:p>
            <a:r>
              <a:rPr lang="en-US" sz="2800" dirty="0">
                <a:latin typeface="High Tower Text" panose="02040502050506030303" pitchFamily="18" charset="0"/>
              </a:rPr>
              <a:t>Reading levels are assessed every 6 weeks.</a:t>
            </a:r>
          </a:p>
          <a:p>
            <a:r>
              <a:rPr lang="en-US" sz="2800" dirty="0">
                <a:latin typeface="High Tower Text" panose="02040502050506030303" pitchFamily="18" charset="0"/>
              </a:rPr>
              <a:t>The class read stories together regularly. </a:t>
            </a:r>
          </a:p>
          <a:p>
            <a:r>
              <a:rPr lang="en-US" sz="2800" dirty="0">
                <a:latin typeface="High Tower Text" panose="02040502050506030303" pitchFamily="18" charset="0"/>
              </a:rPr>
              <a:t>Daily reading at home is vital to fluency, practicing phonics, decoding and to develop a love of reading.</a:t>
            </a:r>
          </a:p>
          <a:p>
            <a:r>
              <a:rPr lang="en-US" sz="2800" dirty="0">
                <a:latin typeface="High Tower Text" panose="02040502050506030303" pitchFamily="18" charset="0"/>
              </a:rPr>
              <a:t>Book packs are changed every week; they will go home on a Friday and come back to school on a Wednesday.</a:t>
            </a:r>
          </a:p>
          <a:p>
            <a:endParaRPr lang="en-US" dirty="0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7452CE4-8A62-D787-5F80-2A5F725FD2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17963" y="609600"/>
            <a:ext cx="1238102" cy="1238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21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736"/>
    </mc:Choice>
    <mc:Fallback xmlns="">
      <p:transition spd="slow" advTm="55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74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7D3472-8D66-BF41-B61F-6B386B7EE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High Tower Text" panose="02040502050506030303" pitchFamily="18" charset="0"/>
              </a:rPr>
              <a:t>Maths</a:t>
            </a:r>
            <a:r>
              <a:rPr lang="en-US" dirty="0">
                <a:latin typeface="High Tower Text" panose="02040502050506030303" pitchFamily="18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80E1D-E80A-F042-967E-A100D31E21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216241"/>
            <a:ext cx="9940359" cy="5175681"/>
          </a:xfrm>
        </p:spPr>
        <p:txBody>
          <a:bodyPr>
            <a:normAutofit fontScale="77500" lnSpcReduction="20000"/>
          </a:bodyPr>
          <a:lstStyle/>
          <a:p>
            <a:r>
              <a:rPr lang="en-US" sz="2800" dirty="0">
                <a:latin typeface="High Tower Text" panose="02040502050506030303" pitchFamily="18" charset="0"/>
              </a:rPr>
              <a:t>In Year 1, children will focus on understanding number, developing reasoning and problem solving. Children will also learn about shape, space and measure. </a:t>
            </a:r>
          </a:p>
          <a:p>
            <a:r>
              <a:rPr lang="en-US" sz="2800" dirty="0">
                <a:latin typeface="High Tower Text" panose="02040502050506030303" pitchFamily="18" charset="0"/>
              </a:rPr>
              <a:t>Children will participate in daily Mastering Number </a:t>
            </a:r>
            <a:r>
              <a:rPr lang="en-US" sz="2800" dirty="0" err="1">
                <a:latin typeface="High Tower Text" panose="02040502050506030303" pitchFamily="18" charset="0"/>
              </a:rPr>
              <a:t>Maths</a:t>
            </a:r>
            <a:r>
              <a:rPr lang="en-US" sz="2800" dirty="0">
                <a:latin typeface="High Tower Text" panose="02040502050506030303" pitchFamily="18" charset="0"/>
              </a:rPr>
              <a:t> meetings.</a:t>
            </a:r>
          </a:p>
          <a:p>
            <a:pPr marL="0" indent="0">
              <a:buNone/>
            </a:pPr>
            <a:endParaRPr lang="en-US" sz="2800" dirty="0">
              <a:latin typeface="High Tower Text" panose="02040502050506030303" pitchFamily="18" charset="0"/>
            </a:endParaRPr>
          </a:p>
          <a:p>
            <a:pPr marL="0" indent="0">
              <a:buNone/>
            </a:pPr>
            <a:r>
              <a:rPr lang="en-US" sz="2800" b="1" u="sng" dirty="0">
                <a:latin typeface="High Tower Text" panose="02040502050506030303" pitchFamily="18" charset="0"/>
              </a:rPr>
              <a:t>Key facts to </a:t>
            </a:r>
            <a:r>
              <a:rPr lang="en-US" sz="2800" b="1" u="sng" dirty="0" err="1">
                <a:latin typeface="High Tower Text" panose="02040502050506030303" pitchFamily="18" charset="0"/>
              </a:rPr>
              <a:t>practise</a:t>
            </a:r>
            <a:endParaRPr lang="en-US" sz="2800" b="1" u="sng" dirty="0">
              <a:latin typeface="High Tower Text" panose="02040502050506030303" pitchFamily="18" charset="0"/>
            </a:endParaRPr>
          </a:p>
          <a:p>
            <a:pPr marL="0" indent="0">
              <a:buNone/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anose="02040502050506030303" pitchFamily="18" charset="0"/>
              </a:rPr>
              <a:t>Counting to 100 (by the end of Year 1)</a:t>
            </a:r>
          </a:p>
          <a:p>
            <a:pPr marL="0" indent="0">
              <a:buNone/>
            </a:pPr>
            <a:r>
              <a:rPr lang="en-US" sz="2800" dirty="0">
                <a:latin typeface="High Tower Text" panose="02040502050506030303" pitchFamily="18" charset="0"/>
              </a:rPr>
              <a:t>Counting forwards and backwards in 1s, 2s, 5s and 10s</a:t>
            </a:r>
          </a:p>
          <a:p>
            <a:pPr marL="0" indent="0">
              <a:buNone/>
            </a:pPr>
            <a:r>
              <a:rPr lang="en-US" sz="2800" dirty="0">
                <a:latin typeface="High Tower Text" panose="02040502050506030303" pitchFamily="18" charset="0"/>
              </a:rPr>
              <a:t>Number bonds to 10 and 20 </a:t>
            </a:r>
          </a:p>
          <a:p>
            <a:pPr marL="0" indent="0">
              <a:buNone/>
            </a:pPr>
            <a:r>
              <a:rPr lang="en-US" sz="2800" dirty="0">
                <a:latin typeface="High Tower Text" panose="02040502050506030303" pitchFamily="18" charset="0"/>
              </a:rPr>
              <a:t>Doubles and halves </a:t>
            </a:r>
          </a:p>
          <a:p>
            <a:pPr>
              <a:buFontTx/>
              <a:buChar char="-"/>
            </a:pPr>
            <a:endParaRPr lang="en-US" sz="2800" dirty="0">
              <a:latin typeface="High Tower Text" panose="02040502050506030303" pitchFamily="18" charset="0"/>
            </a:endParaRPr>
          </a:p>
          <a:p>
            <a:pPr marL="0" indent="0">
              <a:buNone/>
            </a:pPr>
            <a:r>
              <a:rPr lang="en-US" sz="2800" dirty="0" err="1">
                <a:latin typeface="High Tower Text" panose="02040502050506030303" pitchFamily="18" charset="0"/>
              </a:rPr>
              <a:t>Numbots</a:t>
            </a:r>
            <a:r>
              <a:rPr lang="en-US" sz="2800" dirty="0">
                <a:latin typeface="High Tower Text" panose="02040502050506030303" pitchFamily="18" charset="0"/>
              </a:rPr>
              <a:t> </a:t>
            </a:r>
          </a:p>
          <a:p>
            <a:pPr marL="0" indent="0">
              <a:buNone/>
            </a:pPr>
            <a:r>
              <a:rPr lang="en-US" sz="2800" dirty="0" err="1">
                <a:latin typeface="High Tower Text" panose="02040502050506030303" pitchFamily="18" charset="0"/>
              </a:rPr>
              <a:t>Maths</a:t>
            </a:r>
            <a:r>
              <a:rPr lang="en-US" sz="2800" dirty="0">
                <a:latin typeface="High Tower Text" panose="02040502050506030303" pitchFamily="18" charset="0"/>
              </a:rPr>
              <a:t> website</a:t>
            </a:r>
            <a:r>
              <a:rPr lang="en-US" dirty="0">
                <a:latin typeface="High Tower Text" panose="02040502050506030303" pitchFamily="18" charset="0"/>
              </a:rPr>
              <a:t> </a:t>
            </a:r>
            <a:r>
              <a:rPr lang="en-US" sz="3600" dirty="0">
                <a:latin typeface="High Tower Text" panose="02040502050506030303" pitchFamily="18" charset="0"/>
                <a:hlinkClick r:id="rId4"/>
              </a:rPr>
              <a:t>https://saxonmaths.weebly.com/</a:t>
            </a:r>
            <a:r>
              <a:rPr lang="en-US" sz="3600" dirty="0">
                <a:latin typeface="High Tower Text" panose="02040502050506030303" pitchFamily="18" charset="0"/>
              </a:rPr>
              <a:t> </a:t>
            </a:r>
          </a:p>
          <a:p>
            <a:pPr marL="0" indent="0">
              <a:buNone/>
            </a:pPr>
            <a:endParaRPr lang="en-US" dirty="0">
              <a:latin typeface="High Tower Text" panose="02040502050506030303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CD46580-7E67-5460-C425-3ECD7FF905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48100" y="211735"/>
            <a:ext cx="1410906" cy="141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79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106"/>
    </mc:Choice>
    <mc:Fallback xmlns="">
      <p:transition spd="slow" advTm="511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1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84F45-5802-C044-9C4D-DC169640C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High Tower Text" panose="02040502050506030303" pitchFamily="18" charset="0"/>
              </a:rPr>
              <a:t>Home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5ED5BB-689F-514D-86F4-2933DEC2DE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762" y="1614051"/>
            <a:ext cx="8596668" cy="4481949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High Tower Text" panose="02040502050506030303" pitchFamily="18" charset="0"/>
              </a:rPr>
              <a:t>Daily Reading </a:t>
            </a:r>
          </a:p>
          <a:p>
            <a:pPr lvl="1"/>
            <a:r>
              <a:rPr lang="en-US" sz="2600" dirty="0">
                <a:latin typeface="High Tower Text" panose="02040502050506030303" pitchFamily="18" charset="0"/>
              </a:rPr>
              <a:t>Recorded in reading record </a:t>
            </a:r>
          </a:p>
          <a:p>
            <a:pPr>
              <a:buFontTx/>
              <a:buChar char="-"/>
            </a:pPr>
            <a:endParaRPr lang="en-US" sz="2800" dirty="0">
              <a:latin typeface="High Tower Text" panose="02040502050506030303" pitchFamily="18" charset="0"/>
            </a:endParaRPr>
          </a:p>
          <a:p>
            <a:r>
              <a:rPr lang="en-US" sz="2800" dirty="0">
                <a:latin typeface="High Tower Text" panose="02040502050506030303" pitchFamily="18" charset="0"/>
              </a:rPr>
              <a:t>Weekly </a:t>
            </a:r>
            <a:r>
              <a:rPr lang="en-US" sz="2800" dirty="0" err="1">
                <a:latin typeface="High Tower Text" panose="02040502050506030303" pitchFamily="18" charset="0"/>
              </a:rPr>
              <a:t>Maths</a:t>
            </a:r>
            <a:r>
              <a:rPr lang="en-US" sz="2800" dirty="0">
                <a:latin typeface="High Tower Text" panose="02040502050506030303" pitchFamily="18" charset="0"/>
              </a:rPr>
              <a:t> Facts</a:t>
            </a:r>
          </a:p>
          <a:p>
            <a:pPr marL="0" indent="0">
              <a:buNone/>
            </a:pPr>
            <a:endParaRPr lang="en-US" sz="2800" dirty="0">
              <a:latin typeface="High Tower Text" panose="02040502050506030303" pitchFamily="18" charset="0"/>
            </a:endParaRPr>
          </a:p>
          <a:p>
            <a:r>
              <a:rPr lang="en-US" sz="2800" dirty="0">
                <a:latin typeface="High Tower Text" panose="02040502050506030303" pitchFamily="18" charset="0"/>
              </a:rPr>
              <a:t>Phonics</a:t>
            </a:r>
          </a:p>
          <a:p>
            <a:pPr lvl="1"/>
            <a:r>
              <a:rPr lang="en-US" sz="2600" dirty="0">
                <a:latin typeface="High Tower Text" panose="02040502050506030303" pitchFamily="18" charset="0"/>
              </a:rPr>
              <a:t>Weekly phonics sounds and words to </a:t>
            </a:r>
            <a:r>
              <a:rPr lang="en-US" sz="2600" dirty="0" err="1">
                <a:latin typeface="High Tower Text" panose="02040502050506030303" pitchFamily="18" charset="0"/>
              </a:rPr>
              <a:t>practise</a:t>
            </a:r>
            <a:r>
              <a:rPr lang="en-US" sz="2600" dirty="0">
                <a:latin typeface="High Tower Text" panose="02040502050506030303" pitchFamily="18" charset="0"/>
              </a:rPr>
              <a:t> reading </a:t>
            </a:r>
            <a:r>
              <a:rPr lang="en-US" sz="2600">
                <a:latin typeface="High Tower Text" panose="02040502050506030303" pitchFamily="18" charset="0"/>
              </a:rPr>
              <a:t>at home</a:t>
            </a:r>
            <a:endParaRPr lang="en-US" sz="2600" dirty="0">
              <a:latin typeface="High Tower Text" panose="02040502050506030303" pitchFamily="18" charset="0"/>
            </a:endParaRPr>
          </a:p>
          <a:p>
            <a:pPr>
              <a:buFontTx/>
              <a:buChar char="-"/>
            </a:pPr>
            <a:endParaRPr lang="en-US" sz="2800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2A5CD65-1712-8877-9047-8F4BB6B187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093182" y="223284"/>
            <a:ext cx="1495056" cy="149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13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782"/>
    </mc:Choice>
    <mc:Fallback xmlns="">
      <p:transition spd="slow" advTm="38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7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D8B38-4513-FB47-8DA7-3C1F88B7A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High Tower Text" panose="02040502050506030303" pitchFamily="18" charset="0"/>
              </a:rPr>
              <a:t>Library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CAB2C9-38F0-B94B-88FC-808A07CDD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03540"/>
            <a:ext cx="8596668" cy="416663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>
                <a:latin typeface="High Tower Text" panose="02040502050506030303" pitchFamily="18" charset="0"/>
              </a:rPr>
              <a:t>Both classes will visit the library bus. </a:t>
            </a:r>
          </a:p>
          <a:p>
            <a:pPr marL="0" indent="0">
              <a:buNone/>
            </a:pPr>
            <a:endParaRPr lang="en-US" sz="2800" dirty="0">
              <a:latin typeface="High Tower Text" panose="02040502050506030303" pitchFamily="18" charset="0"/>
            </a:endParaRPr>
          </a:p>
          <a:p>
            <a:pPr marL="0" indent="0">
              <a:buNone/>
            </a:pPr>
            <a:r>
              <a:rPr lang="en-US" sz="2800" dirty="0">
                <a:latin typeface="High Tower Text" panose="02040502050506030303" pitchFamily="18" charset="0"/>
              </a:rPr>
              <a:t>Children can bring their book in to be </a:t>
            </a:r>
          </a:p>
          <a:p>
            <a:pPr marL="0" indent="0">
              <a:buNone/>
            </a:pPr>
            <a:r>
              <a:rPr lang="en-US" sz="2800" dirty="0">
                <a:latin typeface="High Tower Text" panose="02040502050506030303" pitchFamily="18" charset="0"/>
              </a:rPr>
              <a:t>changed or they can keep them and just visit the library bus.</a:t>
            </a:r>
          </a:p>
          <a:p>
            <a:pPr marL="0" indent="0">
              <a:buNone/>
            </a:pPr>
            <a:endParaRPr lang="en-US" sz="2800" dirty="0">
              <a:latin typeface="High Tower Text" panose="02040502050506030303" pitchFamily="18" charset="0"/>
            </a:endParaRPr>
          </a:p>
          <a:p>
            <a:pPr marL="0" indent="0">
              <a:buNone/>
            </a:pPr>
            <a:r>
              <a:rPr lang="en-US" sz="2800" dirty="0">
                <a:latin typeface="High Tower Text" panose="02040502050506030303" pitchFamily="18" charset="0"/>
              </a:rPr>
              <a:t>They need to return their book to be able to get a new book out from the Library Bus.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AC7751-91A5-444A-B6E0-77AC534B7D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20868" y1="28167" x2="73750" y2="27167"/>
                        <a14:backgroundMark x1="22535" y1="11333" x2="80243" y2="63222"/>
                        <a14:backgroundMark x1="47431" y1="83944" x2="69340" y2="26667"/>
                        <a14:backgroundMark x1="49583" y1="37833" x2="59271" y2="53000"/>
                        <a14:backgroundMark x1="50521" y1="60222" x2="50521" y2="68000"/>
                        <a14:backgroundMark x1="51632" y1="44444" x2="51528" y2="68500"/>
                        <a14:backgroundMark x1="29410" y1="11667" x2="81076" y2="21722"/>
                        <a14:backgroundMark x1="21597" y1="50889" x2="44028" y2="31778"/>
                        <a14:backgroundMark x1="21701" y1="55611" x2="41354" y2="35722"/>
                        <a14:backgroundMark x1="28403" y1="50389" x2="31806" y2="48222"/>
                        <a14:backgroundMark x1="39201" y1="44611" x2="42083" y2="37222"/>
                        <a14:backgroundMark x1="22951" y1="56111" x2="22847" y2="73889"/>
                        <a14:backgroundMark x1="22847" y1="76722" x2="37639" y2="76222"/>
                        <a14:backgroundMark x1="33438" y1="71444" x2="35278" y2="76722"/>
                        <a14:backgroundMark x1="33542" y1="70778" x2="37153" y2="7622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39578" y="-2854549"/>
            <a:ext cx="13198555" cy="8249097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509A705-E16E-03F0-C168-BEC998E23D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90225" y="192490"/>
            <a:ext cx="1719855" cy="1719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38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325"/>
    </mc:Choice>
    <mc:Fallback xmlns="">
      <p:transition spd="slow" advTm="363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9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D2568-41CE-DF4A-96AD-5AA65FB10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High Tower Text" panose="02040502050506030303" pitchFamily="18" charset="0"/>
              </a:rPr>
              <a:t>P.E.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109D95-3870-8045-8FCA-69D329AA38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61499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>
                <a:latin typeface="High Tower Text" panose="02040502050506030303" pitchFamily="18" charset="0"/>
              </a:rPr>
              <a:t>P.E. Days: Monday Afternoon </a:t>
            </a:r>
          </a:p>
          <a:p>
            <a:pPr marL="0" indent="0">
              <a:buNone/>
            </a:pPr>
            <a:endParaRPr lang="en-US" sz="2800" dirty="0">
              <a:latin typeface="High Tower Text" panose="02040502050506030303" pitchFamily="18" charset="0"/>
            </a:endParaRPr>
          </a:p>
          <a:p>
            <a:pPr marL="0" indent="0">
              <a:buNone/>
            </a:pPr>
            <a:r>
              <a:rPr lang="en-US" sz="2800" i="1" dirty="0">
                <a:latin typeface="High Tower Text" panose="02040502050506030303" pitchFamily="18" charset="0"/>
              </a:rPr>
              <a:t>Children will be expected to arrive at school in their full PE kit on their PE days.</a:t>
            </a:r>
          </a:p>
          <a:p>
            <a:pPr marL="0" indent="0">
              <a:buNone/>
            </a:pPr>
            <a:endParaRPr lang="en-US" sz="2800" dirty="0">
              <a:latin typeface="High Tower Text" panose="02040502050506030303" pitchFamily="18" charset="0"/>
            </a:endParaRPr>
          </a:p>
          <a:p>
            <a:pPr marL="0" indent="0">
              <a:buNone/>
            </a:pPr>
            <a:r>
              <a:rPr lang="en-US" sz="2800" dirty="0">
                <a:latin typeface="High Tower Text" panose="02040502050506030303" pitchFamily="18" charset="0"/>
              </a:rPr>
              <a:t>Swimming: Summer term </a:t>
            </a:r>
          </a:p>
          <a:p>
            <a:pPr marL="0" indent="0">
              <a:buNone/>
            </a:pPr>
            <a:endParaRPr lang="en-US" sz="2800" dirty="0">
              <a:latin typeface="High Tower Text" panose="02040502050506030303" pitchFamily="18" charset="0"/>
            </a:endParaRPr>
          </a:p>
          <a:p>
            <a:pPr marL="0" indent="0">
              <a:buNone/>
            </a:pPr>
            <a:endParaRPr lang="en-US" dirty="0">
              <a:latin typeface="High Tower Text" panose="02040502050506030303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5D51FC-4E2D-4746-9EB2-D3D86F61CA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3326" y="3654258"/>
            <a:ext cx="4047359" cy="2954572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5D25531-F47F-8582-A631-39C004FBB2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00930" y="272312"/>
            <a:ext cx="1413736" cy="1413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8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26"/>
    </mc:Choice>
    <mc:Fallback xmlns="">
      <p:transition spd="slow" advTm="227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72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56E44-91A2-5749-A1D2-DDE98710D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High Tower Text" panose="02040502050506030303" pitchFamily="18" charset="0"/>
              </a:rPr>
              <a:t>Trips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AB6DE-BF61-FA4E-9D71-F63AD52CD9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08948"/>
            <a:ext cx="8596668" cy="43032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err="1">
                <a:latin typeface="High Tower Text" panose="02040502050506030303" pitchFamily="18" charset="0"/>
              </a:rPr>
              <a:t>Chessington</a:t>
            </a:r>
            <a:r>
              <a:rPr lang="en-US" sz="2800" dirty="0">
                <a:latin typeface="High Tower Text" panose="02040502050506030303" pitchFamily="18" charset="0"/>
              </a:rPr>
              <a:t> Zoo (TBC) </a:t>
            </a:r>
          </a:p>
          <a:p>
            <a:pPr marL="0" indent="0">
              <a:buNone/>
            </a:pPr>
            <a:endParaRPr lang="en-US" sz="2800" dirty="0">
              <a:latin typeface="High Tower Text" panose="02040502050506030303" pitchFamily="18" charset="0"/>
            </a:endParaRPr>
          </a:p>
          <a:p>
            <a:pPr marL="0" indent="0">
              <a:buNone/>
            </a:pPr>
            <a:r>
              <a:rPr lang="en-US" sz="2800" dirty="0">
                <a:latin typeface="High Tower Text" panose="02040502050506030303" pitchFamily="18" charset="0"/>
              </a:rPr>
              <a:t>Other/Local trips (TBC):</a:t>
            </a:r>
          </a:p>
          <a:p>
            <a:pPr>
              <a:buFontTx/>
              <a:buChar char="-"/>
            </a:pPr>
            <a:r>
              <a:rPr lang="en-US" sz="2800" dirty="0">
                <a:latin typeface="High Tower Text" panose="02040502050506030303" pitchFamily="18" charset="0"/>
              </a:rPr>
              <a:t>Local walk (Houses and Homes)</a:t>
            </a:r>
          </a:p>
          <a:p>
            <a:pPr>
              <a:buFontTx/>
              <a:buChar char="-"/>
            </a:pPr>
            <a:r>
              <a:rPr lang="en-US" sz="2800" dirty="0">
                <a:latin typeface="High Tower Text" panose="02040502050506030303" pitchFamily="18" charset="0"/>
              </a:rPr>
              <a:t>-Local Bakery visit (</a:t>
            </a:r>
            <a:r>
              <a:rPr lang="en-US" sz="2800" dirty="0" err="1">
                <a:latin typeface="High Tower Text" panose="02040502050506030303" pitchFamily="18" charset="0"/>
              </a:rPr>
              <a:t>maths</a:t>
            </a:r>
            <a:r>
              <a:rPr lang="en-US" sz="2800" dirty="0">
                <a:latin typeface="High Tower Text" panose="02040502050506030303" pitchFamily="18" charset="0"/>
              </a:rPr>
              <a:t>, coins).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dirty="0"/>
          </a:p>
          <a:p>
            <a:pPr>
              <a:buFontTx/>
              <a:buChar char="-"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B339B73-A107-4398-9BAB-6F99D44B3C6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736" b="13769"/>
          <a:stretch/>
        </p:blipFill>
        <p:spPr>
          <a:xfrm>
            <a:off x="6518991" y="2640504"/>
            <a:ext cx="2402320" cy="1576991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F112010-822F-9D63-598F-4F22DBCD62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22195" y="291214"/>
            <a:ext cx="1460992" cy="1460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09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911"/>
    </mc:Choice>
    <mc:Fallback xmlns="">
      <p:transition spd="slow" advTm="319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807-48A6-BA4A-B736-326953B50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High Tower Text" panose="02040502050506030303" pitchFamily="18" charset="0"/>
              </a:rPr>
              <a:t>Phonics Screening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E6DCAC-60A6-0546-B83E-D3A506667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2079" y="1418018"/>
            <a:ext cx="8596668" cy="208559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>
                <a:latin typeface="High Tower Text" panose="02040502050506030303" pitchFamily="18" charset="0"/>
              </a:rPr>
              <a:t>This takes place in the Summer Term.</a:t>
            </a:r>
          </a:p>
          <a:p>
            <a:pPr marL="0" indent="0">
              <a:buNone/>
            </a:pPr>
            <a:endParaRPr lang="en-US" sz="2800" dirty="0">
              <a:latin typeface="High Tower Text" panose="02040502050506030303" pitchFamily="18" charset="0"/>
            </a:endParaRPr>
          </a:p>
          <a:p>
            <a:pPr marL="0" indent="0">
              <a:buNone/>
            </a:pPr>
            <a:r>
              <a:rPr lang="en-US" sz="2800" dirty="0">
                <a:latin typeface="High Tower Text" panose="02040502050506030303" pitchFamily="18" charset="0"/>
              </a:rPr>
              <a:t>We will start the year by reviewing Phase 3 (following the Little </a:t>
            </a:r>
            <a:r>
              <a:rPr lang="en-US" sz="2800" dirty="0" err="1">
                <a:latin typeface="High Tower Text" panose="02040502050506030303" pitchFamily="18" charset="0"/>
              </a:rPr>
              <a:t>Wandle</a:t>
            </a:r>
            <a:r>
              <a:rPr lang="en-US" sz="2800" dirty="0">
                <a:latin typeface="High Tower Text" panose="02040502050506030303" pitchFamily="18" charset="0"/>
              </a:rPr>
              <a:t> Letters and Sounds Scheme). </a:t>
            </a:r>
          </a:p>
          <a:p>
            <a:pPr marL="0" indent="0">
              <a:buNone/>
            </a:pPr>
            <a:endParaRPr lang="en-US" sz="2800" dirty="0">
              <a:latin typeface="High Tower Text" panose="02040502050506030303" pitchFamily="18" charset="0"/>
            </a:endParaRPr>
          </a:p>
          <a:p>
            <a:pPr marL="0" indent="0">
              <a:buNone/>
            </a:pPr>
            <a:r>
              <a:rPr lang="en-US" sz="2800" dirty="0">
                <a:latin typeface="High Tower Text" panose="02040502050506030303" pitchFamily="18" charset="0"/>
              </a:rPr>
              <a:t>More information will be provided on the Phonics Screening Check closer to the time.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ACEA686-2D6C-CB8A-FEF1-93B4B68D73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262780" y="432785"/>
            <a:ext cx="1400742" cy="1400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54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258"/>
    </mc:Choice>
    <mc:Fallback xmlns="">
      <p:transition spd="slow" advTm="322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2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7B421-9213-6F4B-AA58-2DB9815F1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latin typeface="High Tower Text" panose="02040502050506030303" pitchFamily="18" charset="0"/>
              </a:rPr>
              <a:t>Questions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620E34D-CA18-EB80-E6B4-EABDF01C77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103293" y="314251"/>
            <a:ext cx="1701800" cy="170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89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41"/>
    </mc:Choice>
    <mc:Fallback xmlns="">
      <p:transition spd="slow" advTm="178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{72551E8F-64DF-1545-881B-9FE2227C10AF}tf10001060</Template>
  <TotalTime>1127</TotalTime>
  <Words>464</Words>
  <Application>Microsoft Office PowerPoint</Application>
  <PresentationFormat>Widescreen</PresentationFormat>
  <Paragraphs>87</Paragraphs>
  <Slides>13</Slides>
  <Notes>3</Notes>
  <HiddenSlides>0</HiddenSlides>
  <MMClips>12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High Tower Text</vt:lpstr>
      <vt:lpstr>Trebuchet MS</vt:lpstr>
      <vt:lpstr>Wingdings 3</vt:lpstr>
      <vt:lpstr>Facet</vt:lpstr>
      <vt:lpstr>Year 1 </vt:lpstr>
      <vt:lpstr>Curriculum Overview </vt:lpstr>
      <vt:lpstr>Curriculum Overview </vt:lpstr>
      <vt:lpstr>Year 1 Staff</vt:lpstr>
      <vt:lpstr>A Day in Year 1… </vt:lpstr>
      <vt:lpstr>Reading</vt:lpstr>
      <vt:lpstr>Maths </vt:lpstr>
      <vt:lpstr>Home Learning</vt:lpstr>
      <vt:lpstr>Library </vt:lpstr>
      <vt:lpstr>P.E. </vt:lpstr>
      <vt:lpstr>Trips </vt:lpstr>
      <vt:lpstr>Phonics Screening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</dc:title>
  <dc:creator>alex vale</dc:creator>
  <cp:lastModifiedBy>NMorris</cp:lastModifiedBy>
  <cp:revision>53</cp:revision>
  <dcterms:created xsi:type="dcterms:W3CDTF">2019-09-15T14:12:40Z</dcterms:created>
  <dcterms:modified xsi:type="dcterms:W3CDTF">2024-09-11T10:18:20Z</dcterms:modified>
</cp:coreProperties>
</file>