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64" r:id="rId5"/>
    <p:sldId id="265" r:id="rId6"/>
    <p:sldId id="262" r:id="rId7"/>
    <p:sldId id="263" r:id="rId8"/>
    <p:sldId id="259"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78427" autoAdjust="0"/>
  </p:normalViewPr>
  <p:slideViewPr>
    <p:cSldViewPr snapToGrid="0">
      <p:cViewPr varScale="1">
        <p:scale>
          <a:sx n="46" d="100"/>
          <a:sy n="46" d="100"/>
        </p:scale>
        <p:origin x="14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DEEF7E-A39E-4FD4-B21C-8DB83676CBC6}" type="datetimeFigureOut">
              <a:rPr lang="en-GB" smtClean="0"/>
              <a:t>14/09/2024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DAEC91-792B-47E2-A561-C7346E07E5CE}" type="slidenum">
              <a:rPr lang="en-GB" smtClean="0"/>
              <a:t>‹#›</a:t>
            </a:fld>
            <a:endParaRPr lang="en-GB"/>
          </a:p>
        </p:txBody>
      </p:sp>
    </p:spTree>
    <p:extLst>
      <p:ext uri="{BB962C8B-B14F-4D97-AF65-F5344CB8AC3E}">
        <p14:creationId xmlns:p14="http://schemas.microsoft.com/office/powerpoint/2010/main" val="3976238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mailto:info.saxon@lumenlearningtrust.co.u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u="sng" dirty="0">
                <a:solidFill>
                  <a:schemeClr val="tx1"/>
                </a:solidFill>
                <a:latin typeface="Tahoma" panose="020B0604030504040204" pitchFamily="34" charset="0"/>
                <a:ea typeface="Tahoma" panose="020B0604030504040204" pitchFamily="34" charset="0"/>
                <a:cs typeface="Tahoma" panose="020B0604030504040204" pitchFamily="34" charset="0"/>
              </a:rPr>
              <a:t>Communication</a:t>
            </a:r>
          </a:p>
          <a:p>
            <a:pPr marL="0" indent="0">
              <a:buNone/>
            </a:pPr>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Please speak to your child’s class teacher at dismissal or email </a:t>
            </a:r>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extLst>
                    <a:ext uri="{A12FA001-AC4F-418D-AE19-62706E023703}">
                      <ahyp:hlinkClr xmlns:ahyp="http://schemas.microsoft.com/office/drawing/2018/hyperlinkcolor" val="tx"/>
                    </a:ext>
                  </a:extLst>
                </a:hlinkClick>
              </a:rPr>
              <a:t>info.saxon@lumenlearningtrust.co.uk</a:t>
            </a:r>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pPr>
            <a:r>
              <a:rPr lang="en-GB" sz="1200" b="1" u="sng" dirty="0">
                <a:solidFill>
                  <a:schemeClr val="tx1"/>
                </a:solidFill>
                <a:latin typeface="Tahoma" panose="020B0604030504040204" pitchFamily="34" charset="0"/>
                <a:ea typeface="Tahoma" panose="020B0604030504040204" pitchFamily="34" charset="0"/>
                <a:cs typeface="Tahoma" panose="020B0604030504040204" pitchFamily="34" charset="0"/>
              </a:rPr>
              <a:t>Dates </a:t>
            </a:r>
          </a:p>
          <a:p>
            <a:pPr marL="0" indent="0">
              <a:buNone/>
            </a:pPr>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See the Newsletter for all dates and events. </a:t>
            </a:r>
          </a:p>
          <a:p>
            <a:endParaRPr lang="en-GB" dirty="0"/>
          </a:p>
        </p:txBody>
      </p:sp>
      <p:sp>
        <p:nvSpPr>
          <p:cNvPr id="4" name="Slide Number Placeholder 3"/>
          <p:cNvSpPr>
            <a:spLocks noGrp="1"/>
          </p:cNvSpPr>
          <p:nvPr>
            <p:ph type="sldNum" sz="quarter" idx="5"/>
          </p:nvPr>
        </p:nvSpPr>
        <p:spPr/>
        <p:txBody>
          <a:bodyPr/>
          <a:lstStyle/>
          <a:p>
            <a:fld id="{0EDAEC91-792B-47E2-A561-C7346E07E5CE}" type="slidenum">
              <a:rPr lang="en-GB" smtClean="0"/>
              <a:t>2</a:t>
            </a:fld>
            <a:endParaRPr lang="en-GB"/>
          </a:p>
        </p:txBody>
      </p:sp>
    </p:spTree>
    <p:extLst>
      <p:ext uri="{BB962C8B-B14F-4D97-AF65-F5344CB8AC3E}">
        <p14:creationId xmlns:p14="http://schemas.microsoft.com/office/powerpoint/2010/main" val="316709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Tahoma" panose="020B0604030504040204" pitchFamily="34" charset="0"/>
                <a:ea typeface="Tahoma" panose="020B0604030504040204" pitchFamily="34" charset="0"/>
                <a:cs typeface="Tahoma" panose="020B0604030504040204" pitchFamily="34" charset="0"/>
              </a:rPr>
              <a:t>Teachers will be labelling all items of school stationery and monitoring how much each child uses so that we can continue to ensure we do not overspend on stationery. The table below is an example of what each child will receive</a:t>
            </a: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 </a:t>
            </a:r>
          </a:p>
          <a:p>
            <a:endParaRPr lang="en-GB" dirty="0"/>
          </a:p>
        </p:txBody>
      </p:sp>
      <p:sp>
        <p:nvSpPr>
          <p:cNvPr id="4" name="Slide Number Placeholder 3"/>
          <p:cNvSpPr>
            <a:spLocks noGrp="1"/>
          </p:cNvSpPr>
          <p:nvPr>
            <p:ph type="sldNum" sz="quarter" idx="5"/>
          </p:nvPr>
        </p:nvSpPr>
        <p:spPr/>
        <p:txBody>
          <a:bodyPr/>
          <a:lstStyle/>
          <a:p>
            <a:fld id="{0EDAEC91-792B-47E2-A561-C7346E07E5CE}" type="slidenum">
              <a:rPr lang="en-GB" smtClean="0"/>
              <a:t>7</a:t>
            </a:fld>
            <a:endParaRPr lang="en-GB"/>
          </a:p>
        </p:txBody>
      </p:sp>
    </p:spTree>
    <p:extLst>
      <p:ext uri="{BB962C8B-B14F-4D97-AF65-F5344CB8AC3E}">
        <p14:creationId xmlns:p14="http://schemas.microsoft.com/office/powerpoint/2010/main" val="7301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341178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3975855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213442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1515938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900352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934720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39796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941352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052198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4229267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00461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443202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5687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32552987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159437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14/09/2024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dirty="0"/>
          </a:p>
        </p:txBody>
      </p:sp>
    </p:spTree>
    <p:extLst>
      <p:ext uri="{BB962C8B-B14F-4D97-AF65-F5344CB8AC3E}">
        <p14:creationId xmlns:p14="http://schemas.microsoft.com/office/powerpoint/2010/main" val="209834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C411E-3659-4225-864D-6F3DBD4DE78E}" type="datetimeFigureOut">
              <a:rPr lang="en-GB" smtClean="0"/>
              <a:t>14/09/2024</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80B8D9-0503-42D8-81C2-902E4E640930}" type="slidenum">
              <a:rPr lang="en-GB" smtClean="0"/>
              <a:t>‹#›</a:t>
            </a:fld>
            <a:endParaRPr lang="en-GB" dirty="0"/>
          </a:p>
        </p:txBody>
      </p:sp>
    </p:spTree>
    <p:extLst>
      <p:ext uri="{BB962C8B-B14F-4D97-AF65-F5344CB8AC3E}">
        <p14:creationId xmlns:p14="http://schemas.microsoft.com/office/powerpoint/2010/main" val="4171682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9724" y="1560821"/>
            <a:ext cx="7766936" cy="1646302"/>
          </a:xfrm>
        </p:spPr>
        <p:txBody>
          <a:bodyPr/>
          <a:lstStyle/>
          <a:p>
            <a:pPr algn="ctr"/>
            <a:r>
              <a:rPr lang="en-GB" sz="9600" b="1" dirty="0">
                <a:latin typeface="Tahoma" panose="020B0604030504040204" pitchFamily="34" charset="0"/>
                <a:ea typeface="Tahoma" panose="020B0604030504040204" pitchFamily="34" charset="0"/>
                <a:cs typeface="Tahoma" panose="020B0604030504040204" pitchFamily="34" charset="0"/>
              </a:rPr>
              <a:t>Welcome to Year 3</a:t>
            </a:r>
          </a:p>
        </p:txBody>
      </p:sp>
      <p:sp>
        <p:nvSpPr>
          <p:cNvPr id="3" name="TextBox 2">
            <a:extLst>
              <a:ext uri="{FF2B5EF4-FFF2-40B4-BE49-F238E27FC236}">
                <a16:creationId xmlns:a16="http://schemas.microsoft.com/office/drawing/2014/main" id="{16AC01AE-47FE-46C4-AC92-38687B7F66D2}"/>
              </a:ext>
            </a:extLst>
          </p:cNvPr>
          <p:cNvSpPr txBox="1"/>
          <p:nvPr/>
        </p:nvSpPr>
        <p:spPr>
          <a:xfrm>
            <a:off x="1322614" y="4865914"/>
            <a:ext cx="8507186" cy="646331"/>
          </a:xfrm>
          <a:prstGeom prst="rect">
            <a:avLst/>
          </a:prstGeom>
          <a:noFill/>
        </p:spPr>
        <p:txBody>
          <a:bodyPr wrap="square" rtlCol="0">
            <a:sp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Please click on the sound symbol to listen to the voiceover notes that accompany the slides. Thank you!</a:t>
            </a:r>
            <a:endParaRPr lang="en-GB"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FD2F502A-4F17-45F6-8AA7-E5D34429E2A3}"/>
              </a:ext>
            </a:extLst>
          </p:cNvPr>
          <p:cNvPicPr>
            <a:picLocks noChangeAspect="1"/>
          </p:cNvPicPr>
          <p:nvPr/>
        </p:nvPicPr>
        <p:blipFill>
          <a:blip r:embed="rId2"/>
          <a:stretch>
            <a:fillRect/>
          </a:stretch>
        </p:blipFill>
        <p:spPr>
          <a:xfrm>
            <a:off x="4861832" y="3207123"/>
            <a:ext cx="1428750" cy="1428750"/>
          </a:xfrm>
          <a:prstGeom prst="rect">
            <a:avLst/>
          </a:prstGeom>
        </p:spPr>
      </p:pic>
    </p:spTree>
    <p:extLst>
      <p:ext uri="{BB962C8B-B14F-4D97-AF65-F5344CB8AC3E}">
        <p14:creationId xmlns:p14="http://schemas.microsoft.com/office/powerpoint/2010/main" val="2857797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200" y="296882"/>
            <a:ext cx="8596668" cy="1320800"/>
          </a:xfrm>
        </p:spPr>
        <p:txBody>
          <a:bodyPr>
            <a:noAutofit/>
          </a:bodyPr>
          <a:lstStyle/>
          <a:p>
            <a:pPr algn="ctr"/>
            <a:r>
              <a:rPr lang="en-GB" sz="8000" b="1" dirty="0">
                <a:latin typeface="Tahoma" panose="020B0604030504040204" pitchFamily="34" charset="0"/>
                <a:ea typeface="Tahoma" panose="020B0604030504040204" pitchFamily="34" charset="0"/>
                <a:cs typeface="Tahoma" panose="020B0604030504040204" pitchFamily="34" charset="0"/>
              </a:rPr>
              <a:t>Adults</a:t>
            </a:r>
          </a:p>
        </p:txBody>
      </p:sp>
      <p:sp>
        <p:nvSpPr>
          <p:cNvPr id="3" name="Content Placeholder 2"/>
          <p:cNvSpPr>
            <a:spLocks noGrp="1"/>
          </p:cNvSpPr>
          <p:nvPr>
            <p:ph idx="1"/>
          </p:nvPr>
        </p:nvSpPr>
        <p:spPr>
          <a:xfrm>
            <a:off x="437127" y="2019945"/>
            <a:ext cx="5164666" cy="3880773"/>
          </a:xfrm>
        </p:spPr>
        <p:txBody>
          <a:bodyPr>
            <a:normAutofit fontScale="92500" lnSpcReduction="10000"/>
          </a:bodyPr>
          <a:lstStyle/>
          <a:p>
            <a:pPr marL="0" indent="0">
              <a:buNone/>
            </a:pPr>
            <a:r>
              <a:rPr lang="en-GB" sz="2800" b="1" u="sng" dirty="0">
                <a:solidFill>
                  <a:schemeClr val="tx1"/>
                </a:solidFill>
                <a:latin typeface="Tahoma" panose="020B0604030504040204" pitchFamily="34" charset="0"/>
                <a:ea typeface="Tahoma" panose="020B0604030504040204" pitchFamily="34" charset="0"/>
                <a:cs typeface="Tahoma" panose="020B0604030504040204" pitchFamily="34" charset="0"/>
              </a:rPr>
              <a:t>3LT Adults:</a:t>
            </a:r>
          </a:p>
          <a:p>
            <a:pPr marL="0" indent="0">
              <a:buNone/>
            </a:pPr>
            <a:endParaRPr lang="en-GB" sz="2800" b="1"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Mrs Lacey </a:t>
            </a:r>
          </a:p>
          <a:p>
            <a:pPr marL="0" indent="0">
              <a:buNone/>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Mrs Thomas (Trainee Teacher)</a:t>
            </a:r>
          </a:p>
          <a:p>
            <a:pPr marL="0" indent="0">
              <a:buNone/>
            </a:pP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800" u="sng" dirty="0">
                <a:solidFill>
                  <a:schemeClr val="tx1"/>
                </a:solidFill>
                <a:latin typeface="Tahoma" panose="020B0604030504040204" pitchFamily="34" charset="0"/>
                <a:ea typeface="Tahoma" panose="020B0604030504040204" pitchFamily="34" charset="0"/>
                <a:cs typeface="Tahoma" panose="020B0604030504040204" pitchFamily="34" charset="0"/>
              </a:rPr>
              <a:t>Teaching Assistants </a:t>
            </a:r>
          </a:p>
          <a:p>
            <a:pPr marL="0" indent="0">
              <a:buNone/>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Miss Nichols</a:t>
            </a:r>
          </a:p>
          <a:p>
            <a:pPr marL="0" indent="0">
              <a:buNone/>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Mrs Hill</a:t>
            </a:r>
          </a:p>
          <a:p>
            <a:pPr marL="0" indent="0">
              <a:buNone/>
            </a:pP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a:extLst>
              <a:ext uri="{FF2B5EF4-FFF2-40B4-BE49-F238E27FC236}">
                <a16:creationId xmlns:a16="http://schemas.microsoft.com/office/drawing/2014/main" id="{CC00DBE3-B137-48E2-BB35-CA7A153D97C2}"/>
              </a:ext>
            </a:extLst>
          </p:cNvPr>
          <p:cNvSpPr txBox="1"/>
          <p:nvPr/>
        </p:nvSpPr>
        <p:spPr>
          <a:xfrm>
            <a:off x="5842000" y="1930400"/>
            <a:ext cx="6100232" cy="3970318"/>
          </a:xfrm>
          <a:prstGeom prst="rect">
            <a:avLst/>
          </a:prstGeom>
          <a:noFill/>
        </p:spPr>
        <p:txBody>
          <a:bodyPr wrap="square">
            <a:spAutoFit/>
          </a:bodyPr>
          <a:lstStyle/>
          <a:p>
            <a:pPr marL="0" indent="0">
              <a:buNone/>
            </a:pPr>
            <a:r>
              <a:rPr lang="en-GB" sz="2800" b="1" u="sng" dirty="0">
                <a:latin typeface="Tahoma" panose="020B0604030504040204" pitchFamily="34" charset="0"/>
                <a:ea typeface="Tahoma" panose="020B0604030504040204" pitchFamily="34" charset="0"/>
                <a:cs typeface="Tahoma" panose="020B0604030504040204" pitchFamily="34" charset="0"/>
              </a:rPr>
              <a:t>3MK Adults:</a:t>
            </a:r>
          </a:p>
          <a:p>
            <a:pPr marL="0" indent="0">
              <a:buNone/>
            </a:pPr>
            <a:endParaRPr lang="en-GB" sz="2800" b="1" u="sng"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800" dirty="0">
                <a:latin typeface="Tahoma" panose="020B0604030504040204" pitchFamily="34" charset="0"/>
                <a:ea typeface="Tahoma" panose="020B0604030504040204" pitchFamily="34" charset="0"/>
                <a:cs typeface="Tahoma" panose="020B0604030504040204" pitchFamily="34" charset="0"/>
              </a:rPr>
              <a:t>Miss Margetts (Monday-Wednesday)</a:t>
            </a:r>
          </a:p>
          <a:p>
            <a:pPr marL="0" indent="0">
              <a:buNone/>
            </a:pPr>
            <a:r>
              <a:rPr lang="en-GB" sz="2800" dirty="0">
                <a:latin typeface="Tahoma" panose="020B0604030504040204" pitchFamily="34" charset="0"/>
                <a:ea typeface="Tahoma" panose="020B0604030504040204" pitchFamily="34" charset="0"/>
                <a:cs typeface="Tahoma" panose="020B0604030504040204" pitchFamily="34" charset="0"/>
              </a:rPr>
              <a:t>Mrs Keane (Thursday-Friday)</a:t>
            </a:r>
          </a:p>
          <a:p>
            <a:pPr marL="0" indent="0">
              <a:buNone/>
            </a:pPr>
            <a:endParaRPr lang="en-GB" sz="2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800" u="sng" dirty="0">
                <a:latin typeface="Tahoma" panose="020B0604030504040204" pitchFamily="34" charset="0"/>
                <a:ea typeface="Tahoma" panose="020B0604030504040204" pitchFamily="34" charset="0"/>
                <a:cs typeface="Tahoma" panose="020B0604030504040204" pitchFamily="34" charset="0"/>
              </a:rPr>
              <a:t>Teaching Assistant </a:t>
            </a:r>
          </a:p>
          <a:p>
            <a:pPr marL="0" indent="0">
              <a:buNone/>
            </a:pPr>
            <a:r>
              <a:rPr lang="en-GB" sz="2800" dirty="0">
                <a:latin typeface="Tahoma" panose="020B0604030504040204" pitchFamily="34" charset="0"/>
                <a:ea typeface="Tahoma" panose="020B0604030504040204" pitchFamily="34" charset="0"/>
                <a:cs typeface="Tahoma" panose="020B0604030504040204" pitchFamily="34" charset="0"/>
              </a:rPr>
              <a:t>Ms Milgate</a:t>
            </a:r>
          </a:p>
          <a:p>
            <a:pPr marL="0" indent="0">
              <a:buNone/>
            </a:pPr>
            <a:endParaRPr lang="en-GB" sz="28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2800" dirty="0">
              <a:latin typeface="Tahoma" panose="020B0604030504040204" pitchFamily="34" charset="0"/>
              <a:ea typeface="Tahoma" panose="020B0604030504040204" pitchFamily="34" charset="0"/>
              <a:cs typeface="Tahoma" panose="020B0604030504040204" pitchFamily="34" charset="0"/>
            </a:endParaRPr>
          </a:p>
        </p:txBody>
      </p:sp>
      <p:pic>
        <p:nvPicPr>
          <p:cNvPr id="7" name="Picture 6">
            <a:extLst>
              <a:ext uri="{FF2B5EF4-FFF2-40B4-BE49-F238E27FC236}">
                <a16:creationId xmlns:a16="http://schemas.microsoft.com/office/drawing/2014/main" id="{FEE079AA-2527-4245-9D8B-AFCEF781369F}"/>
              </a:ext>
            </a:extLst>
          </p:cNvPr>
          <p:cNvPicPr>
            <a:picLocks noChangeAspect="1"/>
          </p:cNvPicPr>
          <p:nvPr/>
        </p:nvPicPr>
        <p:blipFill>
          <a:blip r:embed="rId3"/>
          <a:stretch>
            <a:fillRect/>
          </a:stretch>
        </p:blipFill>
        <p:spPr>
          <a:xfrm>
            <a:off x="2827792" y="2313306"/>
            <a:ext cx="724853" cy="1022560"/>
          </a:xfrm>
          <a:prstGeom prst="rect">
            <a:avLst/>
          </a:prstGeom>
        </p:spPr>
      </p:pic>
      <p:pic>
        <p:nvPicPr>
          <p:cNvPr id="9" name="Picture 8">
            <a:extLst>
              <a:ext uri="{FF2B5EF4-FFF2-40B4-BE49-F238E27FC236}">
                <a16:creationId xmlns:a16="http://schemas.microsoft.com/office/drawing/2014/main" id="{6E1BA456-9BAF-46FD-9888-72B06564DBA4}"/>
              </a:ext>
            </a:extLst>
          </p:cNvPr>
          <p:cNvPicPr>
            <a:picLocks noChangeAspect="1"/>
          </p:cNvPicPr>
          <p:nvPr/>
        </p:nvPicPr>
        <p:blipFill>
          <a:blip r:embed="rId4"/>
          <a:stretch>
            <a:fillRect/>
          </a:stretch>
        </p:blipFill>
        <p:spPr>
          <a:xfrm>
            <a:off x="10526252" y="1684867"/>
            <a:ext cx="854617" cy="1076956"/>
          </a:xfrm>
          <a:prstGeom prst="rect">
            <a:avLst/>
          </a:prstGeom>
        </p:spPr>
      </p:pic>
      <p:pic>
        <p:nvPicPr>
          <p:cNvPr id="11" name="Picture 10">
            <a:extLst>
              <a:ext uri="{FF2B5EF4-FFF2-40B4-BE49-F238E27FC236}">
                <a16:creationId xmlns:a16="http://schemas.microsoft.com/office/drawing/2014/main" id="{3E001FD1-41D4-4AF4-9454-507AEA596D9D}"/>
              </a:ext>
            </a:extLst>
          </p:cNvPr>
          <p:cNvPicPr>
            <a:picLocks noChangeAspect="1"/>
          </p:cNvPicPr>
          <p:nvPr/>
        </p:nvPicPr>
        <p:blipFill>
          <a:blip r:embed="rId5"/>
          <a:stretch>
            <a:fillRect/>
          </a:stretch>
        </p:blipFill>
        <p:spPr>
          <a:xfrm>
            <a:off x="10655994" y="3335866"/>
            <a:ext cx="724875" cy="1076957"/>
          </a:xfrm>
          <a:prstGeom prst="rect">
            <a:avLst/>
          </a:prstGeom>
        </p:spPr>
      </p:pic>
      <p:pic>
        <p:nvPicPr>
          <p:cNvPr id="13" name="Picture 12">
            <a:extLst>
              <a:ext uri="{FF2B5EF4-FFF2-40B4-BE49-F238E27FC236}">
                <a16:creationId xmlns:a16="http://schemas.microsoft.com/office/drawing/2014/main" id="{145803FC-8FBA-4A29-8362-7174F3D79085}"/>
              </a:ext>
            </a:extLst>
          </p:cNvPr>
          <p:cNvPicPr>
            <a:picLocks noChangeAspect="1"/>
          </p:cNvPicPr>
          <p:nvPr/>
        </p:nvPicPr>
        <p:blipFill>
          <a:blip r:embed="rId6"/>
          <a:stretch>
            <a:fillRect/>
          </a:stretch>
        </p:blipFill>
        <p:spPr>
          <a:xfrm>
            <a:off x="8363405" y="4669670"/>
            <a:ext cx="817464" cy="1141503"/>
          </a:xfrm>
          <a:prstGeom prst="rect">
            <a:avLst/>
          </a:prstGeom>
        </p:spPr>
      </p:pic>
      <p:pic>
        <p:nvPicPr>
          <p:cNvPr id="15" name="Picture 14">
            <a:extLst>
              <a:ext uri="{FF2B5EF4-FFF2-40B4-BE49-F238E27FC236}">
                <a16:creationId xmlns:a16="http://schemas.microsoft.com/office/drawing/2014/main" id="{3BDC421B-C986-44D2-8333-4A4A0A460B9D}"/>
              </a:ext>
            </a:extLst>
          </p:cNvPr>
          <p:cNvPicPr>
            <a:picLocks noChangeAspect="1"/>
          </p:cNvPicPr>
          <p:nvPr/>
        </p:nvPicPr>
        <p:blipFill>
          <a:blip r:embed="rId7"/>
          <a:stretch>
            <a:fillRect/>
          </a:stretch>
        </p:blipFill>
        <p:spPr>
          <a:xfrm>
            <a:off x="4198864" y="3869553"/>
            <a:ext cx="821870" cy="1086540"/>
          </a:xfrm>
          <a:prstGeom prst="rect">
            <a:avLst/>
          </a:prstGeom>
        </p:spPr>
      </p:pic>
      <p:pic>
        <p:nvPicPr>
          <p:cNvPr id="17" name="Picture 16">
            <a:extLst>
              <a:ext uri="{FF2B5EF4-FFF2-40B4-BE49-F238E27FC236}">
                <a16:creationId xmlns:a16="http://schemas.microsoft.com/office/drawing/2014/main" id="{869D64DF-7BC3-4995-8439-E6A48F74729E}"/>
              </a:ext>
            </a:extLst>
          </p:cNvPr>
          <p:cNvPicPr>
            <a:picLocks noChangeAspect="1"/>
          </p:cNvPicPr>
          <p:nvPr/>
        </p:nvPicPr>
        <p:blipFill>
          <a:blip r:embed="rId8"/>
          <a:stretch>
            <a:fillRect/>
          </a:stretch>
        </p:blipFill>
        <p:spPr>
          <a:xfrm>
            <a:off x="3019460" y="4956093"/>
            <a:ext cx="821870" cy="1084316"/>
          </a:xfrm>
          <a:prstGeom prst="rect">
            <a:avLst/>
          </a:prstGeom>
        </p:spPr>
      </p:pic>
      <p:pic>
        <p:nvPicPr>
          <p:cNvPr id="19" name="Picture 18">
            <a:extLst>
              <a:ext uri="{FF2B5EF4-FFF2-40B4-BE49-F238E27FC236}">
                <a16:creationId xmlns:a16="http://schemas.microsoft.com/office/drawing/2014/main" id="{AD9333A0-A8F2-429E-BF2B-C8E36047838D}"/>
              </a:ext>
            </a:extLst>
          </p:cNvPr>
          <p:cNvPicPr>
            <a:picLocks noChangeAspect="1"/>
          </p:cNvPicPr>
          <p:nvPr/>
        </p:nvPicPr>
        <p:blipFill>
          <a:blip r:embed="rId9"/>
          <a:stretch>
            <a:fillRect/>
          </a:stretch>
        </p:blipFill>
        <p:spPr>
          <a:xfrm>
            <a:off x="1715621" y="5474577"/>
            <a:ext cx="934445" cy="1264723"/>
          </a:xfrm>
          <a:prstGeom prst="rect">
            <a:avLst/>
          </a:prstGeom>
        </p:spPr>
      </p:pic>
    </p:spTree>
    <p:extLst>
      <p:ext uri="{BB962C8B-B14F-4D97-AF65-F5344CB8AC3E}">
        <p14:creationId xmlns:p14="http://schemas.microsoft.com/office/powerpoint/2010/main" val="1015591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001" y="294640"/>
            <a:ext cx="8596668" cy="1320800"/>
          </a:xfrm>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Curriculum </a:t>
            </a:r>
          </a:p>
        </p:txBody>
      </p:sp>
      <p:sp>
        <p:nvSpPr>
          <p:cNvPr id="3" name="Content Placeholder 2"/>
          <p:cNvSpPr>
            <a:spLocks noGrp="1"/>
          </p:cNvSpPr>
          <p:nvPr>
            <p:ph idx="1"/>
          </p:nvPr>
        </p:nvSpPr>
        <p:spPr>
          <a:xfrm>
            <a:off x="182880" y="1564640"/>
            <a:ext cx="10220960" cy="4998720"/>
          </a:xfrm>
        </p:spPr>
        <p:txBody>
          <a:bodyPr>
            <a:normAutofit fontScale="55000" lnSpcReduction="20000"/>
          </a:bodyPr>
          <a:lstStyle/>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Cross curricular learning opportunities</a:t>
            </a: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Zones of regulations </a:t>
            </a:r>
          </a:p>
          <a:p>
            <a:r>
              <a:rPr lang="en-US" sz="4000" dirty="0">
                <a:solidFill>
                  <a:schemeClr val="tx1"/>
                </a:solidFill>
                <a:latin typeface="Tahoma" panose="020B0604030504040204" pitchFamily="34" charset="0"/>
                <a:ea typeface="Tahoma" panose="020B0604030504040204" pitchFamily="34" charset="0"/>
                <a:cs typeface="Tahoma" panose="020B0604030504040204" pitchFamily="34" charset="0"/>
              </a:rPr>
              <a:t>Autumn Term – The Stone Age- Iron Age</a:t>
            </a:r>
          </a:p>
          <a:p>
            <a:r>
              <a:rPr lang="en-US" sz="4000" dirty="0">
                <a:solidFill>
                  <a:schemeClr val="tx1"/>
                </a:solidFill>
                <a:latin typeface="Tahoma" panose="020B0604030504040204" pitchFamily="34" charset="0"/>
                <a:ea typeface="Tahoma" panose="020B0604030504040204" pitchFamily="34" charset="0"/>
                <a:cs typeface="Tahoma" panose="020B0604030504040204" pitchFamily="34" charset="0"/>
              </a:rPr>
              <a:t>Spring Term – The Romans</a:t>
            </a:r>
          </a:p>
          <a:p>
            <a:r>
              <a:rPr lang="en-US" sz="4000" dirty="0">
                <a:solidFill>
                  <a:schemeClr val="tx1"/>
                </a:solidFill>
                <a:latin typeface="Tahoma" panose="020B0604030504040204" pitchFamily="34" charset="0"/>
                <a:ea typeface="Tahoma" panose="020B0604030504040204" pitchFamily="34" charset="0"/>
                <a:cs typeface="Tahoma" panose="020B0604030504040204" pitchFamily="34" charset="0"/>
              </a:rPr>
              <a:t>Summer Term – The Anglo Saxons</a:t>
            </a:r>
          </a:p>
          <a:p>
            <a:endParaRPr lang="en-US" sz="4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4000"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ower of Reading books are used to immerse the children in their English lessons. We also link the topics to our foundation subjects throughout the year. E.g. Mousehole Cat linked to Geographical study of settlements and compass points. </a:t>
            </a:r>
          </a:p>
          <a:p>
            <a:endParaRPr lang="en-GB" sz="4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Further curriculum information is provided on the framework on the next slide. </a:t>
            </a:r>
          </a:p>
          <a:p>
            <a:endParaRPr lang="en-GB" sz="40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4D73C63F-53D3-4D1F-A51F-DEC3D0F4FF0D}"/>
              </a:ext>
            </a:extLst>
          </p:cNvPr>
          <p:cNvPicPr>
            <a:picLocks noChangeAspect="1"/>
          </p:cNvPicPr>
          <p:nvPr/>
        </p:nvPicPr>
        <p:blipFill>
          <a:blip r:embed="rId4"/>
          <a:stretch>
            <a:fillRect/>
          </a:stretch>
        </p:blipFill>
        <p:spPr>
          <a:xfrm>
            <a:off x="6491081" y="1430866"/>
            <a:ext cx="5280837" cy="746358"/>
          </a:xfrm>
          <a:prstGeom prst="rect">
            <a:avLst/>
          </a:prstGeom>
        </p:spPr>
      </p:pic>
      <p:pic>
        <p:nvPicPr>
          <p:cNvPr id="5" name="Curriculum Slide">
            <a:hlinkClick r:id="" action="ppaction://media"/>
            <a:extLst>
              <a:ext uri="{FF2B5EF4-FFF2-40B4-BE49-F238E27FC236}">
                <a16:creationId xmlns:a16="http://schemas.microsoft.com/office/drawing/2014/main" id="{CC7010C5-DFA6-4DFE-0D4A-D59809A068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1801" y="325120"/>
            <a:ext cx="406400" cy="406400"/>
          </a:xfrm>
          <a:prstGeom prst="rect">
            <a:avLst/>
          </a:prstGeom>
        </p:spPr>
      </p:pic>
      <p:cxnSp>
        <p:nvCxnSpPr>
          <p:cNvPr id="6" name="Straight Arrow Connector 5">
            <a:extLst>
              <a:ext uri="{FF2B5EF4-FFF2-40B4-BE49-F238E27FC236}">
                <a16:creationId xmlns:a16="http://schemas.microsoft.com/office/drawing/2014/main" id="{00915641-F97C-C4F1-3BE0-BB5320AD3C32}"/>
              </a:ext>
            </a:extLst>
          </p:cNvPr>
          <p:cNvCxnSpPr>
            <a:cxnSpLocks/>
          </p:cNvCxnSpPr>
          <p:nvPr/>
        </p:nvCxnSpPr>
        <p:spPr>
          <a:xfrm flipH="1">
            <a:off x="989306" y="193040"/>
            <a:ext cx="1154454" cy="37112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8E28FC38-45DE-28D9-AA80-53641EA39FEA}"/>
              </a:ext>
            </a:extLst>
          </p:cNvPr>
          <p:cNvSpPr txBox="1"/>
          <p:nvPr/>
        </p:nvSpPr>
        <p:spPr>
          <a:xfrm>
            <a:off x="2346960" y="16748"/>
            <a:ext cx="1332654" cy="36933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Click here</a:t>
            </a:r>
          </a:p>
        </p:txBody>
      </p:sp>
    </p:spTree>
    <p:extLst>
      <p:ext uri="{BB962C8B-B14F-4D97-AF65-F5344CB8AC3E}">
        <p14:creationId xmlns:p14="http://schemas.microsoft.com/office/powerpoint/2010/main" val="357453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08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343DBF3-A196-41EF-951C-2B03E26F9CD9}"/>
              </a:ext>
            </a:extLst>
          </p:cNvPr>
          <p:cNvPicPr>
            <a:picLocks noChangeAspect="1"/>
          </p:cNvPicPr>
          <p:nvPr/>
        </p:nvPicPr>
        <p:blipFill>
          <a:blip r:embed="rId2"/>
          <a:stretch>
            <a:fillRect/>
          </a:stretch>
        </p:blipFill>
        <p:spPr>
          <a:xfrm>
            <a:off x="1072492" y="115590"/>
            <a:ext cx="9544708" cy="6626819"/>
          </a:xfrm>
          <a:prstGeom prst="rect">
            <a:avLst/>
          </a:prstGeom>
        </p:spPr>
      </p:pic>
    </p:spTree>
    <p:extLst>
      <p:ext uri="{BB962C8B-B14F-4D97-AF65-F5344CB8AC3E}">
        <p14:creationId xmlns:p14="http://schemas.microsoft.com/office/powerpoint/2010/main" val="3894822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5AB3F5-395B-474B-97B8-7BA83F5723AA}"/>
              </a:ext>
            </a:extLst>
          </p:cNvPr>
          <p:cNvPicPr>
            <a:picLocks noChangeAspect="1"/>
          </p:cNvPicPr>
          <p:nvPr/>
        </p:nvPicPr>
        <p:blipFill>
          <a:blip r:embed="rId2"/>
          <a:stretch>
            <a:fillRect/>
          </a:stretch>
        </p:blipFill>
        <p:spPr>
          <a:xfrm>
            <a:off x="944197" y="0"/>
            <a:ext cx="10303606" cy="6858000"/>
          </a:xfrm>
          <a:prstGeom prst="rect">
            <a:avLst/>
          </a:prstGeom>
        </p:spPr>
      </p:pic>
    </p:spTree>
    <p:extLst>
      <p:ext uri="{BB962C8B-B14F-4D97-AF65-F5344CB8AC3E}">
        <p14:creationId xmlns:p14="http://schemas.microsoft.com/office/powerpoint/2010/main" val="2787997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1547" y="0"/>
            <a:ext cx="9238826" cy="1320800"/>
          </a:xfrm>
        </p:spPr>
        <p:txBody>
          <a:bodyPr>
            <a:noAutofit/>
          </a:bodyPr>
          <a:lstStyle/>
          <a:p>
            <a:pPr algn="ctr"/>
            <a:r>
              <a:rPr lang="en-US" sz="6000" b="1" dirty="0">
                <a:latin typeface="Tahoma" panose="020B0604030504040204" pitchFamily="34" charset="0"/>
                <a:ea typeface="Tahoma" panose="020B0604030504040204" pitchFamily="34" charset="0"/>
                <a:cs typeface="Tahoma" panose="020B0604030504040204" pitchFamily="34" charset="0"/>
              </a:rPr>
              <a:t>W</a:t>
            </a:r>
            <a:r>
              <a:rPr lang="en-GB" sz="6000" b="1" dirty="0">
                <a:latin typeface="Tahoma" panose="020B0604030504040204" pitchFamily="34" charset="0"/>
                <a:ea typeface="Tahoma" panose="020B0604030504040204" pitchFamily="34" charset="0"/>
                <a:cs typeface="Tahoma" panose="020B0604030504040204" pitchFamily="34" charset="0"/>
              </a:rPr>
              <a:t>hat is new about Year 3? </a:t>
            </a:r>
          </a:p>
        </p:txBody>
      </p:sp>
      <p:sp>
        <p:nvSpPr>
          <p:cNvPr id="3" name="Content Placeholder 2"/>
          <p:cNvSpPr>
            <a:spLocks noGrp="1"/>
          </p:cNvSpPr>
          <p:nvPr>
            <p:ph idx="1"/>
          </p:nvPr>
        </p:nvSpPr>
        <p:spPr>
          <a:xfrm>
            <a:off x="365760" y="1544321"/>
            <a:ext cx="9550400" cy="5313680"/>
          </a:xfrm>
        </p:spPr>
        <p:txBody>
          <a:bodyPr>
            <a:normAutofit fontScale="70000" lnSpcReduction="20000"/>
          </a:bodyPr>
          <a:lstStyle/>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Children should be proud of their school uniform. Please see the school website for our uniform policy for KS2, e.g. the children should wear a white shirt and a school tie. </a:t>
            </a: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Ensure earrings are out on PE days. If your child is unable to remove their own earrings, they will not be allowed to take part in PE. </a:t>
            </a: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Swimming commences from Monday 16</a:t>
            </a:r>
            <a:r>
              <a:rPr lang="en-US" sz="32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September until Monday 2</a:t>
            </a:r>
            <a:r>
              <a:rPr lang="en-US" sz="32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nd</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December, please ensure your child has their swimming kit including a hat. </a:t>
            </a: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PE is on a Wednesday afternoon and your child should come to school in full PE kit and prepared for all weathers. </a:t>
            </a:r>
          </a:p>
          <a:p>
            <a:pPr>
              <a:buFont typeface="Wingdings" panose="05000000000000000000" pitchFamily="2" charset="2"/>
              <a:buChar char="Ø"/>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Fruit is not funded for KS2 children, please ensure your child brings a piece of fruit in for their morning snack. </a:t>
            </a: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Year 3 Slide 1 ">
            <a:hlinkClick r:id="" action="ppaction://media"/>
            <a:extLst>
              <a:ext uri="{FF2B5EF4-FFF2-40B4-BE49-F238E27FC236}">
                <a16:creationId xmlns:a16="http://schemas.microsoft.com/office/drawing/2014/main" id="{DBA0E3A3-FA47-E4F2-88A6-1BF99ABB13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65760" y="822961"/>
            <a:ext cx="406400" cy="406400"/>
          </a:xfrm>
          <a:prstGeom prst="rect">
            <a:avLst/>
          </a:prstGeom>
        </p:spPr>
      </p:pic>
      <p:cxnSp>
        <p:nvCxnSpPr>
          <p:cNvPr id="5" name="Straight Arrow Connector 4">
            <a:extLst>
              <a:ext uri="{FF2B5EF4-FFF2-40B4-BE49-F238E27FC236}">
                <a16:creationId xmlns:a16="http://schemas.microsoft.com/office/drawing/2014/main" id="{E0E44751-E1E2-D0C6-40F7-1DEAEC0C3BBE}"/>
              </a:ext>
            </a:extLst>
          </p:cNvPr>
          <p:cNvCxnSpPr>
            <a:cxnSpLocks/>
          </p:cNvCxnSpPr>
          <p:nvPr/>
        </p:nvCxnSpPr>
        <p:spPr>
          <a:xfrm flipH="1" flipV="1">
            <a:off x="772160" y="1235782"/>
            <a:ext cx="924560" cy="220839"/>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1B8AE606-3839-294F-05D5-0623BA4E8281}"/>
              </a:ext>
            </a:extLst>
          </p:cNvPr>
          <p:cNvSpPr txBox="1"/>
          <p:nvPr/>
        </p:nvSpPr>
        <p:spPr>
          <a:xfrm>
            <a:off x="1765300" y="1247895"/>
            <a:ext cx="1332654" cy="36933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Click here</a:t>
            </a:r>
          </a:p>
        </p:txBody>
      </p:sp>
    </p:spTree>
    <p:extLst>
      <p:ext uri="{BB962C8B-B14F-4D97-AF65-F5344CB8AC3E}">
        <p14:creationId xmlns:p14="http://schemas.microsoft.com/office/powerpoint/2010/main" val="371727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11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133" y="223520"/>
            <a:ext cx="10507133" cy="1320800"/>
          </a:xfrm>
        </p:spPr>
        <p:txBody>
          <a:bodyPr>
            <a:noAutofit/>
          </a:bodyPr>
          <a:lstStyle/>
          <a:p>
            <a:pPr algn="ctr"/>
            <a:r>
              <a:rPr lang="en-US" sz="6000" b="1" dirty="0">
                <a:latin typeface="Tahoma" panose="020B0604030504040204" pitchFamily="34" charset="0"/>
                <a:ea typeface="Tahoma" panose="020B0604030504040204" pitchFamily="34" charset="0"/>
                <a:cs typeface="Tahoma" panose="020B0604030504040204" pitchFamily="34" charset="0"/>
              </a:rPr>
              <a:t>W</a:t>
            </a:r>
            <a:r>
              <a:rPr lang="en-GB" sz="6000" b="1" dirty="0">
                <a:latin typeface="Tahoma" panose="020B0604030504040204" pitchFamily="34" charset="0"/>
                <a:ea typeface="Tahoma" panose="020B0604030504040204" pitchFamily="34" charset="0"/>
                <a:cs typeface="Tahoma" panose="020B0604030504040204" pitchFamily="34" charset="0"/>
              </a:rPr>
              <a:t>hat is new about Year 3? </a:t>
            </a:r>
          </a:p>
        </p:txBody>
      </p:sp>
      <p:sp>
        <p:nvSpPr>
          <p:cNvPr id="3" name="Content Placeholder 2"/>
          <p:cNvSpPr>
            <a:spLocks noGrp="1"/>
          </p:cNvSpPr>
          <p:nvPr>
            <p:ph idx="1"/>
          </p:nvPr>
        </p:nvSpPr>
        <p:spPr>
          <a:xfrm>
            <a:off x="338667" y="1544320"/>
            <a:ext cx="9916160" cy="5313680"/>
          </a:xfrm>
        </p:spPr>
        <p:txBody>
          <a:bodyPr>
            <a:normAutofit/>
          </a:bodyPr>
          <a:lstStyle/>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rPr>
              <a:t>The children are able to bring in their own pencil case. </a:t>
            </a: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rPr>
              <a:t>School will provide stationery.</a:t>
            </a:r>
          </a:p>
          <a:p>
            <a:pPr>
              <a:buFont typeface="Wingdings" panose="05000000000000000000" pitchFamily="2" charset="2"/>
              <a:buChar char="Ø"/>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rPr>
              <a:t>Their own stationery is welcome but it is their responsibility to look after it. </a:t>
            </a: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endParaRPr>
          </a:p>
          <a:p>
            <a:pPr marL="0" indent="0">
              <a:buNone/>
            </a:pPr>
            <a:endParaRPr lang="en-GB" sz="3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endParaRPr>
          </a:p>
        </p:txBody>
      </p:sp>
      <p:pic>
        <p:nvPicPr>
          <p:cNvPr id="4" name="Stationery Slide">
            <a:hlinkClick r:id="" action="ppaction://media"/>
            <a:extLst>
              <a:ext uri="{FF2B5EF4-FFF2-40B4-BE49-F238E27FC236}">
                <a16:creationId xmlns:a16="http://schemas.microsoft.com/office/drawing/2014/main" id="{D96227EC-9CF1-B681-5B82-97C60873B8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4080" y="5110480"/>
            <a:ext cx="406400" cy="406400"/>
          </a:xfrm>
          <a:prstGeom prst="rect">
            <a:avLst/>
          </a:prstGeom>
        </p:spPr>
      </p:pic>
      <p:cxnSp>
        <p:nvCxnSpPr>
          <p:cNvPr id="5" name="Straight Arrow Connector 4">
            <a:extLst>
              <a:ext uri="{FF2B5EF4-FFF2-40B4-BE49-F238E27FC236}">
                <a16:creationId xmlns:a16="http://schemas.microsoft.com/office/drawing/2014/main" id="{F34606B5-583F-0F42-C724-056A90B2D4E8}"/>
              </a:ext>
            </a:extLst>
          </p:cNvPr>
          <p:cNvCxnSpPr>
            <a:cxnSpLocks/>
          </p:cNvCxnSpPr>
          <p:nvPr/>
        </p:nvCxnSpPr>
        <p:spPr>
          <a:xfrm flipH="1">
            <a:off x="1474893" y="5265561"/>
            <a:ext cx="912707"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28997308-8E94-3492-B065-666A27061B7C}"/>
              </a:ext>
            </a:extLst>
          </p:cNvPr>
          <p:cNvSpPr txBox="1"/>
          <p:nvPr/>
        </p:nvSpPr>
        <p:spPr>
          <a:xfrm>
            <a:off x="2689860" y="5080895"/>
            <a:ext cx="1332654" cy="36933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Click here</a:t>
            </a:r>
          </a:p>
        </p:txBody>
      </p:sp>
      <p:pic>
        <p:nvPicPr>
          <p:cNvPr id="6" name="Picture 5">
            <a:extLst>
              <a:ext uri="{FF2B5EF4-FFF2-40B4-BE49-F238E27FC236}">
                <a16:creationId xmlns:a16="http://schemas.microsoft.com/office/drawing/2014/main" id="{341056A4-6732-4761-A473-A9649F5D500E}"/>
              </a:ext>
            </a:extLst>
          </p:cNvPr>
          <p:cNvPicPr>
            <a:picLocks noChangeAspect="1"/>
          </p:cNvPicPr>
          <p:nvPr/>
        </p:nvPicPr>
        <p:blipFill>
          <a:blip r:embed="rId6"/>
          <a:stretch>
            <a:fillRect/>
          </a:stretch>
        </p:blipFill>
        <p:spPr>
          <a:xfrm>
            <a:off x="4685906" y="4467605"/>
            <a:ext cx="6612014" cy="2098550"/>
          </a:xfrm>
          <a:prstGeom prst="rect">
            <a:avLst/>
          </a:prstGeom>
        </p:spPr>
      </p:pic>
    </p:spTree>
    <p:extLst>
      <p:ext uri="{BB962C8B-B14F-4D97-AF65-F5344CB8AC3E}">
        <p14:creationId xmlns:p14="http://schemas.microsoft.com/office/powerpoint/2010/main" val="353395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4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28575"/>
            <a:ext cx="8596668" cy="1320800"/>
          </a:xfrm>
        </p:spPr>
        <p:txBody>
          <a:bodyPr>
            <a:normAutofit fontScale="90000"/>
          </a:bodyPr>
          <a:lstStyle/>
          <a:p>
            <a:pPr algn="ctr"/>
            <a:r>
              <a:rPr lang="en-GB" sz="5400" b="1" dirty="0">
                <a:latin typeface="Tahoma" panose="020B0604030504040204" pitchFamily="34" charset="0"/>
                <a:ea typeface="Tahoma" panose="020B0604030504040204" pitchFamily="34" charset="0"/>
                <a:cs typeface="Tahoma" panose="020B0604030504040204" pitchFamily="34" charset="0"/>
              </a:rPr>
              <a:t>Home Learning Expectations</a:t>
            </a:r>
          </a:p>
        </p:txBody>
      </p:sp>
      <p:sp>
        <p:nvSpPr>
          <p:cNvPr id="3" name="Content Placeholder 2"/>
          <p:cNvSpPr>
            <a:spLocks noGrp="1"/>
          </p:cNvSpPr>
          <p:nvPr>
            <p:ph idx="1"/>
          </p:nvPr>
        </p:nvSpPr>
        <p:spPr>
          <a:xfrm>
            <a:off x="677333" y="2160589"/>
            <a:ext cx="8945131" cy="4357169"/>
          </a:xfrm>
        </p:spPr>
        <p:txBody>
          <a:bodyPr>
            <a:normAutofit fontScale="92500" lnSpcReduction="10000"/>
          </a:bodyPr>
          <a:lstStyle/>
          <a:p>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Daily Maths Facts are sent out on a Monday and should be returned on a Friday. </a:t>
            </a:r>
            <a:endParaRPr lang="en-US"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Daily reading is expected for 10 minutes a day. Please make a note of your child’s reading in the reading record.</a:t>
            </a:r>
          </a:p>
          <a:p>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Reading books are sent out on a Friday and are due in on a Wednesday.  </a:t>
            </a:r>
          </a:p>
          <a:p>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CGP English and Maths books are sent on a Thursday and should be handed in on a Tuesday. Answers can be found at the back of the book if you wish to check your child’s learning.</a:t>
            </a: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4" name="Home Learning">
            <a:hlinkClick r:id="" action="ppaction://media"/>
            <a:extLst>
              <a:ext uri="{FF2B5EF4-FFF2-40B4-BE49-F238E27FC236}">
                <a16:creationId xmlns:a16="http://schemas.microsoft.com/office/drawing/2014/main" id="{1926B8EE-ED50-CA50-D24A-0C04FFF6174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09687" y="1227641"/>
            <a:ext cx="406400" cy="406400"/>
          </a:xfrm>
          <a:prstGeom prst="rect">
            <a:avLst/>
          </a:prstGeom>
        </p:spPr>
      </p:pic>
      <p:cxnSp>
        <p:nvCxnSpPr>
          <p:cNvPr id="5" name="Straight Arrow Connector 4">
            <a:extLst>
              <a:ext uri="{FF2B5EF4-FFF2-40B4-BE49-F238E27FC236}">
                <a16:creationId xmlns:a16="http://schemas.microsoft.com/office/drawing/2014/main" id="{8F60135D-6E0B-0EB6-D1D3-F707FF73114E}"/>
              </a:ext>
            </a:extLst>
          </p:cNvPr>
          <p:cNvCxnSpPr>
            <a:cxnSpLocks/>
          </p:cNvCxnSpPr>
          <p:nvPr/>
        </p:nvCxnSpPr>
        <p:spPr>
          <a:xfrm flipH="1">
            <a:off x="966893" y="1449375"/>
            <a:ext cx="536787"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8CC256E4-A1D5-140C-9D1B-8AC33E4158C6}"/>
              </a:ext>
            </a:extLst>
          </p:cNvPr>
          <p:cNvSpPr txBox="1"/>
          <p:nvPr/>
        </p:nvSpPr>
        <p:spPr>
          <a:xfrm>
            <a:off x="1585345" y="1264709"/>
            <a:ext cx="1332654" cy="36933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Click here</a:t>
            </a:r>
          </a:p>
        </p:txBody>
      </p:sp>
    </p:spTree>
    <p:extLst>
      <p:ext uri="{BB962C8B-B14F-4D97-AF65-F5344CB8AC3E}">
        <p14:creationId xmlns:p14="http://schemas.microsoft.com/office/powerpoint/2010/main" val="216722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33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1894" y="94630"/>
            <a:ext cx="8596668" cy="1320800"/>
          </a:xfrm>
        </p:spPr>
        <p:txBody>
          <a:bodyPr>
            <a:normAutofit/>
          </a:bodyPr>
          <a:lstStyle/>
          <a:p>
            <a:pPr algn="ctr"/>
            <a:r>
              <a:rPr lang="en-GB" sz="6600" b="1" dirty="0">
                <a:latin typeface="Tahoma" panose="020B0604030504040204" pitchFamily="34" charset="0"/>
                <a:ea typeface="Tahoma" panose="020B0604030504040204" pitchFamily="34" charset="0"/>
                <a:cs typeface="Tahoma" panose="020B0604030504040204" pitchFamily="34" charset="0"/>
              </a:rPr>
              <a:t>Trips and Events</a:t>
            </a:r>
          </a:p>
        </p:txBody>
      </p:sp>
      <p:sp>
        <p:nvSpPr>
          <p:cNvPr id="3" name="Content Placeholder 2"/>
          <p:cNvSpPr>
            <a:spLocks noGrp="1"/>
          </p:cNvSpPr>
          <p:nvPr>
            <p:ph idx="1"/>
          </p:nvPr>
        </p:nvSpPr>
        <p:spPr>
          <a:xfrm>
            <a:off x="677334" y="1270000"/>
            <a:ext cx="8596668" cy="3880773"/>
          </a:xfrm>
        </p:spPr>
        <p:txBody>
          <a:bodyPr>
            <a:noAutofit/>
          </a:bodyPr>
          <a:lstStyle/>
          <a:p>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Stone Age Day – Wednesday 20</a:t>
            </a:r>
            <a:r>
              <a:rPr lang="en-US" sz="32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th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November (More information to follow)</a:t>
            </a:r>
          </a:p>
          <a:p>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Year 3 Sleepover (preparation for the Year 4 residential) Friday 31</a:t>
            </a:r>
            <a:r>
              <a:rPr lang="en-US" sz="3200" baseline="30000" dirty="0">
                <a:solidFill>
                  <a:schemeClr val="tx1"/>
                </a:solidFill>
                <a:latin typeface="Tahoma" panose="020B0604030504040204" pitchFamily="34" charset="0"/>
                <a:ea typeface="Tahoma" panose="020B0604030504040204" pitchFamily="34" charset="0"/>
                <a:cs typeface="Tahoma" panose="020B0604030504040204" pitchFamily="34" charset="0"/>
              </a:rPr>
              <a:t>st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January 2025</a:t>
            </a:r>
          </a:p>
          <a:p>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The Verulamium, a Roman Museum in St Albans – Date TBC – in the Summer Term</a:t>
            </a:r>
          </a:p>
        </p:txBody>
      </p:sp>
    </p:spTree>
    <p:extLst>
      <p:ext uri="{BB962C8B-B14F-4D97-AF65-F5344CB8AC3E}">
        <p14:creationId xmlns:p14="http://schemas.microsoft.com/office/powerpoint/2010/main" val="26010443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272</TotalTime>
  <Words>558</Words>
  <Application>Microsoft Office PowerPoint</Application>
  <PresentationFormat>Widescreen</PresentationFormat>
  <Paragraphs>63</Paragraphs>
  <Slides>9</Slides>
  <Notes>2</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Tahoma</vt:lpstr>
      <vt:lpstr>Trebuchet MS</vt:lpstr>
      <vt:lpstr>Wingdings</vt:lpstr>
      <vt:lpstr>Wingdings 3</vt:lpstr>
      <vt:lpstr>Facet</vt:lpstr>
      <vt:lpstr>Welcome to Year 3</vt:lpstr>
      <vt:lpstr>Adults</vt:lpstr>
      <vt:lpstr>Curriculum </vt:lpstr>
      <vt:lpstr>PowerPoint Presentation</vt:lpstr>
      <vt:lpstr>PowerPoint Presentation</vt:lpstr>
      <vt:lpstr>What is new about Year 3? </vt:lpstr>
      <vt:lpstr>What is new about Year 3? </vt:lpstr>
      <vt:lpstr>Home Learning Expectations</vt:lpstr>
      <vt:lpstr>Trips and Events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dc:title>
  <dc:creator>David Howick</dc:creator>
  <cp:lastModifiedBy>LLacey</cp:lastModifiedBy>
  <cp:revision>28</cp:revision>
  <dcterms:created xsi:type="dcterms:W3CDTF">2018-09-14T14:43:20Z</dcterms:created>
  <dcterms:modified xsi:type="dcterms:W3CDTF">2024-09-14T18:20:54Z</dcterms:modified>
</cp:coreProperties>
</file>