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15"/>
  </p:notesMasterIdLst>
  <p:sldIdLst>
    <p:sldId id="256" r:id="rId2"/>
    <p:sldId id="282" r:id="rId3"/>
    <p:sldId id="257" r:id="rId4"/>
    <p:sldId id="275" r:id="rId5"/>
    <p:sldId id="283" r:id="rId6"/>
    <p:sldId id="284" r:id="rId7"/>
    <p:sldId id="280" r:id="rId8"/>
    <p:sldId id="276" r:id="rId9"/>
    <p:sldId id="286" r:id="rId10"/>
    <p:sldId id="272" r:id="rId11"/>
    <p:sldId id="285" r:id="rId12"/>
    <p:sldId id="277" r:id="rId13"/>
    <p:sldId id="278" r:id="rId1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A28BA3-62C2-4EDA-8A26-35681614FFEA}">
          <p14:sldIdLst>
            <p14:sldId id="256"/>
            <p14:sldId id="282"/>
            <p14:sldId id="257"/>
            <p14:sldId id="275"/>
            <p14:sldId id="283"/>
            <p14:sldId id="284"/>
            <p14:sldId id="280"/>
            <p14:sldId id="276"/>
            <p14:sldId id="286"/>
            <p14:sldId id="272"/>
            <p14:sldId id="285"/>
            <p14:sldId id="277"/>
            <p14:sldId id="27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19" autoAdjust="0"/>
    <p:restoredTop sz="94660"/>
  </p:normalViewPr>
  <p:slideViewPr>
    <p:cSldViewPr snapToGrid="0">
      <p:cViewPr varScale="1">
        <p:scale>
          <a:sx n="113" d="100"/>
          <a:sy n="113" d="100"/>
        </p:scale>
        <p:origin x="22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2298469-62A7-448B-8963-333772CE5319}" type="datetimeFigureOut">
              <a:rPr lang="en-GB" smtClean="0"/>
              <a:t>05/09/2024</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885EDBC-FEFA-4A3D-8390-F447597C767F}" type="slidenum">
              <a:rPr lang="en-GB" smtClean="0"/>
              <a:t>‹#›</a:t>
            </a:fld>
            <a:endParaRPr lang="en-GB" dirty="0"/>
          </a:p>
        </p:txBody>
      </p:sp>
    </p:spTree>
    <p:extLst>
      <p:ext uri="{BB962C8B-B14F-4D97-AF65-F5344CB8AC3E}">
        <p14:creationId xmlns:p14="http://schemas.microsoft.com/office/powerpoint/2010/main" val="2531803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1</a:t>
            </a:fld>
            <a:endParaRPr lang="en-GB" dirty="0"/>
          </a:p>
        </p:txBody>
      </p:sp>
    </p:spTree>
    <p:extLst>
      <p:ext uri="{BB962C8B-B14F-4D97-AF65-F5344CB8AC3E}">
        <p14:creationId xmlns:p14="http://schemas.microsoft.com/office/powerpoint/2010/main" val="1823745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3</a:t>
            </a:fld>
            <a:endParaRPr lang="en-GB" dirty="0"/>
          </a:p>
        </p:txBody>
      </p:sp>
    </p:spTree>
    <p:extLst>
      <p:ext uri="{BB962C8B-B14F-4D97-AF65-F5344CB8AC3E}">
        <p14:creationId xmlns:p14="http://schemas.microsoft.com/office/powerpoint/2010/main" val="2584161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4</a:t>
            </a:fld>
            <a:endParaRPr lang="en-GB" dirty="0"/>
          </a:p>
        </p:txBody>
      </p:sp>
    </p:spTree>
    <p:extLst>
      <p:ext uri="{BB962C8B-B14F-4D97-AF65-F5344CB8AC3E}">
        <p14:creationId xmlns:p14="http://schemas.microsoft.com/office/powerpoint/2010/main" val="558319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8</a:t>
            </a:fld>
            <a:endParaRPr lang="en-GB" dirty="0"/>
          </a:p>
        </p:txBody>
      </p:sp>
    </p:spTree>
    <p:extLst>
      <p:ext uri="{BB962C8B-B14F-4D97-AF65-F5344CB8AC3E}">
        <p14:creationId xmlns:p14="http://schemas.microsoft.com/office/powerpoint/2010/main" val="2702751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9</a:t>
            </a:fld>
            <a:endParaRPr lang="en-GB" dirty="0"/>
          </a:p>
        </p:txBody>
      </p:sp>
    </p:spTree>
    <p:extLst>
      <p:ext uri="{BB962C8B-B14F-4D97-AF65-F5344CB8AC3E}">
        <p14:creationId xmlns:p14="http://schemas.microsoft.com/office/powerpoint/2010/main" val="19913579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10</a:t>
            </a:fld>
            <a:endParaRPr lang="en-GB" dirty="0"/>
          </a:p>
        </p:txBody>
      </p:sp>
    </p:spTree>
    <p:extLst>
      <p:ext uri="{BB962C8B-B14F-4D97-AF65-F5344CB8AC3E}">
        <p14:creationId xmlns:p14="http://schemas.microsoft.com/office/powerpoint/2010/main" val="755512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12</a:t>
            </a:fld>
            <a:endParaRPr lang="en-GB" dirty="0"/>
          </a:p>
        </p:txBody>
      </p:sp>
    </p:spTree>
    <p:extLst>
      <p:ext uri="{BB962C8B-B14F-4D97-AF65-F5344CB8AC3E}">
        <p14:creationId xmlns:p14="http://schemas.microsoft.com/office/powerpoint/2010/main" val="1337857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85EDBC-FEFA-4A3D-8390-F447597C767F}" type="slidenum">
              <a:rPr lang="en-GB" smtClean="0"/>
              <a:t>13</a:t>
            </a:fld>
            <a:endParaRPr lang="en-GB" dirty="0"/>
          </a:p>
        </p:txBody>
      </p:sp>
    </p:spTree>
    <p:extLst>
      <p:ext uri="{BB962C8B-B14F-4D97-AF65-F5344CB8AC3E}">
        <p14:creationId xmlns:p14="http://schemas.microsoft.com/office/powerpoint/2010/main" val="479164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1943399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395984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68454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3098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1779949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1915473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650245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1705828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654853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3176331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18338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1500519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37339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39869863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4484815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2808BD-046E-4033-B792-1B9CC96312F4}" type="datetimeFigureOut">
              <a:rPr lang="en-GB" smtClean="0"/>
              <a:t>05/09/2024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BCA105-DBD1-4908-BA8E-21A65E6799A2}" type="slidenum">
              <a:rPr lang="en-GB" smtClean="0"/>
              <a:t>‹#›</a:t>
            </a:fld>
            <a:endParaRPr lang="en-GB" dirty="0"/>
          </a:p>
        </p:txBody>
      </p:sp>
    </p:spTree>
    <p:extLst>
      <p:ext uri="{BB962C8B-B14F-4D97-AF65-F5344CB8AC3E}">
        <p14:creationId xmlns:p14="http://schemas.microsoft.com/office/powerpoint/2010/main" val="595585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F2808BD-046E-4033-B792-1B9CC96312F4}" type="datetimeFigureOut">
              <a:rPr lang="en-GB" smtClean="0"/>
              <a:t>05/09/2024</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3BCA105-DBD1-4908-BA8E-21A65E6799A2}" type="slidenum">
              <a:rPr lang="en-GB" smtClean="0"/>
              <a:t>‹#›</a:t>
            </a:fld>
            <a:endParaRPr lang="en-GB" dirty="0"/>
          </a:p>
        </p:txBody>
      </p:sp>
    </p:spTree>
    <p:extLst>
      <p:ext uri="{BB962C8B-B14F-4D97-AF65-F5344CB8AC3E}">
        <p14:creationId xmlns:p14="http://schemas.microsoft.com/office/powerpoint/2010/main" val="1237159013"/>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G"/><Relationship Id="rId7"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e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mailto:info.saxon@lumenlearningtrust.co.uk"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coolmilk.com/" TargetMode="Externa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hyperlink" Target="mailto:ssa.saxon@lumenlearningtrust.co.uk"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B0A79-91A6-44DF-9D97-6F81ED51923F}"/>
              </a:ext>
            </a:extLst>
          </p:cNvPr>
          <p:cNvSpPr>
            <a:spLocks noGrp="1"/>
          </p:cNvSpPr>
          <p:nvPr>
            <p:ph type="ctrTitle"/>
          </p:nvPr>
        </p:nvSpPr>
        <p:spPr>
          <a:xfrm>
            <a:off x="4863950" y="2208243"/>
            <a:ext cx="4879139" cy="2475635"/>
          </a:xfrm>
        </p:spPr>
        <p:txBody>
          <a:bodyPr>
            <a:normAutofit fontScale="90000"/>
          </a:bodyPr>
          <a:lstStyle/>
          <a:p>
            <a:pPr algn="ctr"/>
            <a:r>
              <a:rPr lang="en-US" dirty="0">
                <a:latin typeface="HfW precursive" panose="00000500000000000000" pitchFamily="2" charset="0"/>
              </a:rPr>
              <a:t>Reception at </a:t>
            </a:r>
            <a:br>
              <a:rPr lang="en-US" dirty="0">
                <a:latin typeface="HfW precursive" panose="00000500000000000000" pitchFamily="2" charset="0"/>
              </a:rPr>
            </a:br>
            <a:r>
              <a:rPr lang="en-US" dirty="0">
                <a:latin typeface="HfW precursive" panose="00000500000000000000" pitchFamily="2" charset="0"/>
              </a:rPr>
              <a:t>Saxon Primary School</a:t>
            </a:r>
            <a:endParaRPr lang="en-GB" dirty="0">
              <a:latin typeface="HfW precursive" panose="00000500000000000000" pitchFamily="2" charset="0"/>
            </a:endParaRPr>
          </a:p>
        </p:txBody>
      </p:sp>
      <p:pic>
        <p:nvPicPr>
          <p:cNvPr id="15" name="Picture 14" descr="C:\Users\beth.glaves\AppData\Local\Microsoft\Windows\INetCache\Content.MSO\C415156D.tmp">
            <a:extLst>
              <a:ext uri="{FF2B5EF4-FFF2-40B4-BE49-F238E27FC236}">
                <a16:creationId xmlns:a16="http://schemas.microsoft.com/office/drawing/2014/main" id="{FE5DF937-5A75-4BA9-9DB8-A1BA676B3553}"/>
              </a:ext>
            </a:extLst>
          </p:cNvPr>
          <p:cNvPicPr/>
          <p:nvPr/>
        </p:nvPicPr>
        <p:blipFill rotWithShape="1">
          <a:blip r:embed="rId3">
            <a:extLst>
              <a:ext uri="{28A0092B-C50C-407E-A947-70E740481C1C}">
                <a14:useLocalDpi xmlns:a14="http://schemas.microsoft.com/office/drawing/2010/main" val="0"/>
              </a:ext>
            </a:extLst>
          </a:blip>
          <a:srcRect r="4652" b="2"/>
          <a:stretch/>
        </p:blipFill>
        <p:spPr bwMode="auto">
          <a:xfrm>
            <a:off x="794084" y="1572125"/>
            <a:ext cx="3841230" cy="4028529"/>
          </a:xfrm>
          <a:prstGeom prst="rect">
            <a:avLst/>
          </a:prstGeom>
          <a:noFill/>
        </p:spPr>
      </p:pic>
      <p:sp>
        <p:nvSpPr>
          <p:cNvPr id="5" name="Subtitle 4">
            <a:extLst>
              <a:ext uri="{FF2B5EF4-FFF2-40B4-BE49-F238E27FC236}">
                <a16:creationId xmlns:a16="http://schemas.microsoft.com/office/drawing/2014/main" id="{F239AD42-6817-45C9-BF03-4DF84546CE36}"/>
              </a:ext>
            </a:extLst>
          </p:cNvPr>
          <p:cNvSpPr>
            <a:spLocks noGrp="1"/>
          </p:cNvSpPr>
          <p:nvPr>
            <p:ph type="subTitle" idx="1"/>
          </p:nvPr>
        </p:nvSpPr>
        <p:spPr>
          <a:xfrm>
            <a:off x="5382905" y="4661530"/>
            <a:ext cx="3841230" cy="1096899"/>
          </a:xfrm>
        </p:spPr>
        <p:txBody>
          <a:bodyPr/>
          <a:lstStyle/>
          <a:p>
            <a:pPr algn="ctr"/>
            <a:r>
              <a:rPr lang="en-US" dirty="0"/>
              <a:t>2023-24</a:t>
            </a:r>
            <a:endParaRPr lang="en-GB" dirty="0"/>
          </a:p>
        </p:txBody>
      </p:sp>
    </p:spTree>
    <p:extLst>
      <p:ext uri="{BB962C8B-B14F-4D97-AF65-F5344CB8AC3E}">
        <p14:creationId xmlns:p14="http://schemas.microsoft.com/office/powerpoint/2010/main" val="425215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E85D0-77E8-4F9B-B12E-E0CA8344D82B}"/>
              </a:ext>
            </a:extLst>
          </p:cNvPr>
          <p:cNvSpPr>
            <a:spLocks noGrp="1"/>
          </p:cNvSpPr>
          <p:nvPr>
            <p:ph type="title"/>
          </p:nvPr>
        </p:nvSpPr>
        <p:spPr>
          <a:xfrm>
            <a:off x="322541" y="233653"/>
            <a:ext cx="1411525" cy="1320800"/>
          </a:xfrm>
        </p:spPr>
        <p:txBody>
          <a:bodyPr/>
          <a:lstStyle/>
          <a:p>
            <a:r>
              <a:rPr lang="en-GB" dirty="0"/>
              <a:t>RLM</a:t>
            </a:r>
          </a:p>
        </p:txBody>
      </p:sp>
      <p:sp>
        <p:nvSpPr>
          <p:cNvPr id="3" name="Content Placeholder 2">
            <a:extLst>
              <a:ext uri="{FF2B5EF4-FFF2-40B4-BE49-F238E27FC236}">
                <a16:creationId xmlns:a16="http://schemas.microsoft.com/office/drawing/2014/main" id="{F463D0C3-73B9-4463-BB44-09B29070AEB8}"/>
              </a:ext>
            </a:extLst>
          </p:cNvPr>
          <p:cNvSpPr>
            <a:spLocks noGrp="1"/>
          </p:cNvSpPr>
          <p:nvPr>
            <p:ph idx="1"/>
          </p:nvPr>
        </p:nvSpPr>
        <p:spPr>
          <a:xfrm>
            <a:off x="338471" y="857739"/>
            <a:ext cx="4498673" cy="1832571"/>
          </a:xfrm>
        </p:spPr>
        <p:txBody>
          <a:bodyPr>
            <a:normAutofit fontScale="92500" lnSpcReduction="10000"/>
          </a:bodyPr>
          <a:lstStyle/>
          <a:p>
            <a:pPr marL="0" indent="0">
              <a:buNone/>
            </a:pPr>
            <a:r>
              <a:rPr lang="en-GB" dirty="0"/>
              <a:t>Mrs Lewis(Mon – Wed)</a:t>
            </a:r>
          </a:p>
          <a:p>
            <a:pPr marL="0" indent="0">
              <a:buNone/>
            </a:pPr>
            <a:r>
              <a:rPr lang="en-GB" dirty="0"/>
              <a:t>Mrs Morley (Wed – Fri)</a:t>
            </a:r>
          </a:p>
          <a:p>
            <a:pPr marL="0" indent="0">
              <a:buNone/>
            </a:pPr>
            <a:r>
              <a:rPr lang="en-GB" dirty="0"/>
              <a:t>Mrs </a:t>
            </a:r>
            <a:r>
              <a:rPr lang="en-GB" dirty="0" err="1"/>
              <a:t>Cogbill</a:t>
            </a:r>
            <a:r>
              <a:rPr lang="en-GB" dirty="0"/>
              <a:t> (AM)</a:t>
            </a:r>
          </a:p>
          <a:p>
            <a:pPr marL="0" indent="0">
              <a:buNone/>
            </a:pPr>
            <a:r>
              <a:rPr lang="en-GB" dirty="0"/>
              <a:t>Mrs </a:t>
            </a:r>
            <a:r>
              <a:rPr lang="en-GB" dirty="0" err="1"/>
              <a:t>Croxford</a:t>
            </a:r>
            <a:r>
              <a:rPr lang="en-GB" dirty="0"/>
              <a:t> (PM)</a:t>
            </a:r>
          </a:p>
          <a:p>
            <a:pPr marL="0" indent="0">
              <a:buNone/>
            </a:pPr>
            <a:r>
              <a:rPr lang="en-GB" dirty="0"/>
              <a:t>Mrs Davison (</a:t>
            </a:r>
            <a:r>
              <a:rPr lang="en-GB" dirty="0" err="1"/>
              <a:t>Wesnesday</a:t>
            </a:r>
            <a:r>
              <a:rPr lang="en-GB" dirty="0"/>
              <a:t> PPA)</a:t>
            </a:r>
          </a:p>
          <a:p>
            <a:pPr marL="0" indent="0">
              <a:buNone/>
            </a:pPr>
            <a:endParaRPr lang="en-GB" dirty="0"/>
          </a:p>
        </p:txBody>
      </p:sp>
      <p:sp>
        <p:nvSpPr>
          <p:cNvPr id="4" name="Title 1">
            <a:extLst>
              <a:ext uri="{FF2B5EF4-FFF2-40B4-BE49-F238E27FC236}">
                <a16:creationId xmlns:a16="http://schemas.microsoft.com/office/drawing/2014/main" id="{8BF14745-12E1-447C-9721-EB0BA7911F67}"/>
              </a:ext>
            </a:extLst>
          </p:cNvPr>
          <p:cNvSpPr txBox="1">
            <a:spLocks/>
          </p:cNvSpPr>
          <p:nvPr/>
        </p:nvSpPr>
        <p:spPr>
          <a:xfrm>
            <a:off x="4944530" y="202386"/>
            <a:ext cx="1411525"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RB</a:t>
            </a:r>
          </a:p>
        </p:txBody>
      </p:sp>
      <p:sp>
        <p:nvSpPr>
          <p:cNvPr id="5" name="Content Placeholder 2">
            <a:extLst>
              <a:ext uri="{FF2B5EF4-FFF2-40B4-BE49-F238E27FC236}">
                <a16:creationId xmlns:a16="http://schemas.microsoft.com/office/drawing/2014/main" id="{F971F92C-9B9A-4387-8207-AC1884F2C667}"/>
              </a:ext>
            </a:extLst>
          </p:cNvPr>
          <p:cNvSpPr txBox="1">
            <a:spLocks/>
          </p:cNvSpPr>
          <p:nvPr/>
        </p:nvSpPr>
        <p:spPr>
          <a:xfrm>
            <a:off x="4944530" y="806461"/>
            <a:ext cx="4498673" cy="183257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t>Miss Brown </a:t>
            </a:r>
          </a:p>
          <a:p>
            <a:pPr marL="0" indent="0">
              <a:buFont typeface="Wingdings 3" charset="2"/>
              <a:buNone/>
            </a:pPr>
            <a:r>
              <a:rPr lang="en-GB" dirty="0"/>
              <a:t>Mrs Slatter (AM &amp; PPA Cover Weds PM)</a:t>
            </a:r>
          </a:p>
          <a:p>
            <a:pPr marL="0" indent="0">
              <a:buNone/>
            </a:pPr>
            <a:r>
              <a:rPr lang="en-GB" dirty="0"/>
              <a:t>Mrs Cheeseman (PM)</a:t>
            </a:r>
          </a:p>
        </p:txBody>
      </p:sp>
      <p:pic>
        <p:nvPicPr>
          <p:cNvPr id="9" name="Picture 8">
            <a:extLst>
              <a:ext uri="{FF2B5EF4-FFF2-40B4-BE49-F238E27FC236}">
                <a16:creationId xmlns:a16="http://schemas.microsoft.com/office/drawing/2014/main" id="{F3353E2D-2CF1-4B23-A7CB-CAE483F343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6374" y="2534284"/>
            <a:ext cx="1088938" cy="1633407"/>
          </a:xfrm>
          <a:prstGeom prst="rect">
            <a:avLst/>
          </a:prstGeom>
        </p:spPr>
      </p:pic>
      <p:pic>
        <p:nvPicPr>
          <p:cNvPr id="13" name="Picture 12">
            <a:extLst>
              <a:ext uri="{FF2B5EF4-FFF2-40B4-BE49-F238E27FC236}">
                <a16:creationId xmlns:a16="http://schemas.microsoft.com/office/drawing/2014/main" id="{74DC9637-9552-4867-AA93-B5BC3AD211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650449" y="4672160"/>
            <a:ext cx="1600516" cy="900290"/>
          </a:xfrm>
          <a:prstGeom prst="rect">
            <a:avLst/>
          </a:prstGeom>
        </p:spPr>
      </p:pic>
      <p:pic>
        <p:nvPicPr>
          <p:cNvPr id="17" name="Picture 16">
            <a:extLst>
              <a:ext uri="{FF2B5EF4-FFF2-40B4-BE49-F238E27FC236}">
                <a16:creationId xmlns:a16="http://schemas.microsoft.com/office/drawing/2014/main" id="{C72DCA0C-06F9-4F4C-A666-D9A6284A69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82071" y="4272547"/>
            <a:ext cx="874030" cy="1554287"/>
          </a:xfrm>
          <a:prstGeom prst="rect">
            <a:avLst/>
          </a:prstGeom>
        </p:spPr>
      </p:pic>
      <p:pic>
        <p:nvPicPr>
          <p:cNvPr id="19" name="Picture 18">
            <a:extLst>
              <a:ext uri="{FF2B5EF4-FFF2-40B4-BE49-F238E27FC236}">
                <a16:creationId xmlns:a16="http://schemas.microsoft.com/office/drawing/2014/main" id="{64DE981E-76C1-4B1B-9B2B-810294749A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4085" y="4493628"/>
            <a:ext cx="949781" cy="1424672"/>
          </a:xfrm>
          <a:prstGeom prst="rect">
            <a:avLst/>
          </a:prstGeom>
        </p:spPr>
      </p:pic>
      <p:sp>
        <p:nvSpPr>
          <p:cNvPr id="22" name="Rectangle 21">
            <a:extLst>
              <a:ext uri="{FF2B5EF4-FFF2-40B4-BE49-F238E27FC236}">
                <a16:creationId xmlns:a16="http://schemas.microsoft.com/office/drawing/2014/main" id="{D08255FC-98C0-465E-98EE-73234BF9306B}"/>
              </a:ext>
            </a:extLst>
          </p:cNvPr>
          <p:cNvSpPr/>
          <p:nvPr/>
        </p:nvSpPr>
        <p:spPr>
          <a:xfrm>
            <a:off x="418582" y="6022637"/>
            <a:ext cx="8228791" cy="646331"/>
          </a:xfrm>
          <a:prstGeom prst="rect">
            <a:avLst/>
          </a:prstGeom>
        </p:spPr>
        <p:txBody>
          <a:bodyPr wrap="none">
            <a:spAutoFit/>
          </a:bodyPr>
          <a:lstStyle/>
          <a:p>
            <a:r>
              <a:rPr lang="en-GB" dirty="0"/>
              <a:t>Our Reception environment is fluid and therefore your child will become very</a:t>
            </a:r>
          </a:p>
          <a:p>
            <a:r>
              <a:rPr lang="en-GB" dirty="0"/>
              <a:t>familiar with all of these adults.</a:t>
            </a:r>
          </a:p>
        </p:txBody>
      </p:sp>
      <p:pic>
        <p:nvPicPr>
          <p:cNvPr id="10" name="Picture 9">
            <a:extLst>
              <a:ext uri="{FF2B5EF4-FFF2-40B4-BE49-F238E27FC236}">
                <a16:creationId xmlns:a16="http://schemas.microsoft.com/office/drawing/2014/main" id="{4FF187C1-9F28-42F5-BDE1-1F9B3847ADEA}"/>
              </a:ext>
            </a:extLst>
          </p:cNvPr>
          <p:cNvPicPr>
            <a:picLocks noChangeAspect="1"/>
          </p:cNvPicPr>
          <p:nvPr/>
        </p:nvPicPr>
        <p:blipFill>
          <a:blip r:embed="rId6"/>
          <a:stretch>
            <a:fillRect/>
          </a:stretch>
        </p:blipFill>
        <p:spPr>
          <a:xfrm>
            <a:off x="5000562" y="2551610"/>
            <a:ext cx="1123681" cy="1616081"/>
          </a:xfrm>
          <a:prstGeom prst="rect">
            <a:avLst/>
          </a:prstGeom>
        </p:spPr>
      </p:pic>
      <p:pic>
        <p:nvPicPr>
          <p:cNvPr id="18" name="Picture 17">
            <a:extLst>
              <a:ext uri="{FF2B5EF4-FFF2-40B4-BE49-F238E27FC236}">
                <a16:creationId xmlns:a16="http://schemas.microsoft.com/office/drawing/2014/main" id="{E4F0FA05-5B37-4721-8730-8EF2557D6E7C}"/>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7280" y="2639032"/>
            <a:ext cx="1184321" cy="1528659"/>
          </a:xfrm>
          <a:prstGeom prst="rect">
            <a:avLst/>
          </a:prstGeom>
          <a:noFill/>
          <a:ln>
            <a:noFill/>
          </a:ln>
        </p:spPr>
      </p:pic>
      <p:pic>
        <p:nvPicPr>
          <p:cNvPr id="20" name="Picture 19">
            <a:extLst>
              <a:ext uri="{FF2B5EF4-FFF2-40B4-BE49-F238E27FC236}">
                <a16:creationId xmlns:a16="http://schemas.microsoft.com/office/drawing/2014/main" id="{B54F1445-4534-4CBE-AA4F-3668BE743662}"/>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81281" y="4311790"/>
            <a:ext cx="1088939" cy="1515044"/>
          </a:xfrm>
          <a:prstGeom prst="rect">
            <a:avLst/>
          </a:prstGeom>
          <a:noFill/>
          <a:ln>
            <a:noFill/>
          </a:ln>
        </p:spPr>
      </p:pic>
      <p:pic>
        <p:nvPicPr>
          <p:cNvPr id="23" name="Picture 22">
            <a:extLst>
              <a:ext uri="{FF2B5EF4-FFF2-40B4-BE49-F238E27FC236}">
                <a16:creationId xmlns:a16="http://schemas.microsoft.com/office/drawing/2014/main" id="{64A19BC4-CF92-4D87-850B-7101407ED5B1}"/>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286416" y="4363494"/>
            <a:ext cx="1088939" cy="1431886"/>
          </a:xfrm>
          <a:prstGeom prst="rect">
            <a:avLst/>
          </a:prstGeom>
          <a:noFill/>
          <a:ln>
            <a:noFill/>
          </a:ln>
        </p:spPr>
      </p:pic>
    </p:spTree>
    <p:extLst>
      <p:ext uri="{BB962C8B-B14F-4D97-AF65-F5344CB8AC3E}">
        <p14:creationId xmlns:p14="http://schemas.microsoft.com/office/powerpoint/2010/main" val="318878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179E4D-065C-46A6-A28F-150C50F52429}"/>
              </a:ext>
            </a:extLst>
          </p:cNvPr>
          <p:cNvSpPr txBox="1"/>
          <p:nvPr/>
        </p:nvSpPr>
        <p:spPr>
          <a:xfrm>
            <a:off x="309716" y="782641"/>
            <a:ext cx="11882284" cy="1846659"/>
          </a:xfrm>
          <a:prstGeom prst="rect">
            <a:avLst/>
          </a:prstGeom>
          <a:noFill/>
        </p:spPr>
        <p:txBody>
          <a:bodyPr wrap="square" rtlCol="0">
            <a:spAutoFit/>
          </a:bodyPr>
          <a:lstStyle/>
          <a:p>
            <a:r>
              <a:rPr lang="en-US" sz="1600" b="1" u="sng" dirty="0">
                <a:latin typeface="+mj-lt"/>
              </a:rPr>
              <a:t>What is the EYFS?</a:t>
            </a:r>
          </a:p>
          <a:p>
            <a:endParaRPr lang="en-US" sz="1600" b="1" u="sng" dirty="0">
              <a:latin typeface="+mj-lt"/>
            </a:endParaRPr>
          </a:p>
          <a:p>
            <a:r>
              <a:rPr lang="en-US" sz="1600" dirty="0">
                <a:solidFill>
                  <a:schemeClr val="accent2">
                    <a:lumMod val="75000"/>
                  </a:schemeClr>
                </a:solidFill>
                <a:latin typeface="+mj-lt"/>
                <a:cs typeface="Calibri" panose="020F0502020204030204" pitchFamily="34" charset="0"/>
              </a:rPr>
              <a:t>The Early Years Foundation Stage statutory framework </a:t>
            </a:r>
          </a:p>
          <a:p>
            <a:pPr marL="285750" indent="-285750">
              <a:buFont typeface="Arial" panose="020B0604020202020204" pitchFamily="34" charset="0"/>
              <a:buChar char="•"/>
            </a:pPr>
            <a:r>
              <a:rPr lang="en-US" sz="1600" dirty="0">
                <a:solidFill>
                  <a:schemeClr val="accent2">
                    <a:lumMod val="75000"/>
                  </a:schemeClr>
                </a:solidFill>
                <a:latin typeface="+mj-lt"/>
                <a:cs typeface="Calibri" panose="020F0502020204030204" pitchFamily="34" charset="0"/>
              </a:rPr>
              <a:t>A government document that all schools and </a:t>
            </a:r>
            <a:r>
              <a:rPr lang="en-US" sz="1600" dirty="0" err="1">
                <a:solidFill>
                  <a:schemeClr val="accent2">
                    <a:lumMod val="75000"/>
                  </a:schemeClr>
                </a:solidFill>
                <a:latin typeface="+mj-lt"/>
                <a:cs typeface="Calibri" panose="020F0502020204030204" pitchFamily="34" charset="0"/>
              </a:rPr>
              <a:t>Ofsted</a:t>
            </a:r>
            <a:r>
              <a:rPr lang="en-US" sz="1600" dirty="0">
                <a:solidFill>
                  <a:schemeClr val="accent2">
                    <a:lumMod val="75000"/>
                  </a:schemeClr>
                </a:solidFill>
                <a:latin typeface="+mj-lt"/>
                <a:cs typeface="Calibri" panose="020F0502020204030204" pitchFamily="34" charset="0"/>
              </a:rPr>
              <a:t> registered early years providers in England must follow. </a:t>
            </a:r>
          </a:p>
          <a:p>
            <a:pPr marL="285750" indent="-285750">
              <a:buFont typeface="Arial" panose="020B0604020202020204" pitchFamily="34" charset="0"/>
              <a:buChar char="•"/>
            </a:pPr>
            <a:r>
              <a:rPr lang="en-US" sz="1600" dirty="0">
                <a:solidFill>
                  <a:schemeClr val="accent2">
                    <a:lumMod val="75000"/>
                  </a:schemeClr>
                </a:solidFill>
                <a:latin typeface="+mj-lt"/>
                <a:cs typeface="Calibri" panose="020F0502020204030204" pitchFamily="34" charset="0"/>
              </a:rPr>
              <a:t>Sets standards for the learning</a:t>
            </a:r>
          </a:p>
          <a:p>
            <a:pPr marL="285750" indent="-285750">
              <a:buFont typeface="Arial" panose="020B0604020202020204" pitchFamily="34" charset="0"/>
              <a:buChar char="•"/>
            </a:pPr>
            <a:r>
              <a:rPr lang="en-US" sz="1600" dirty="0">
                <a:solidFill>
                  <a:schemeClr val="accent2">
                    <a:lumMod val="75000"/>
                  </a:schemeClr>
                </a:solidFill>
                <a:latin typeface="+mj-lt"/>
                <a:cs typeface="Calibri" panose="020F0502020204030204" pitchFamily="34" charset="0"/>
              </a:rPr>
              <a:t>The framework builds on the foundations set at Nursery.</a:t>
            </a:r>
            <a:endParaRPr lang="en-US" dirty="0"/>
          </a:p>
          <a:p>
            <a:endParaRPr lang="en-GB" dirty="0"/>
          </a:p>
        </p:txBody>
      </p:sp>
      <p:sp>
        <p:nvSpPr>
          <p:cNvPr id="3" name="Title 1">
            <a:extLst>
              <a:ext uri="{FF2B5EF4-FFF2-40B4-BE49-F238E27FC236}">
                <a16:creationId xmlns:a16="http://schemas.microsoft.com/office/drawing/2014/main" id="{F42F6CB9-7BF4-4DD6-BD08-EF8A9A5F6EFE}"/>
              </a:ext>
            </a:extLst>
          </p:cNvPr>
          <p:cNvSpPr txBox="1">
            <a:spLocks/>
          </p:cNvSpPr>
          <p:nvPr/>
        </p:nvSpPr>
        <p:spPr>
          <a:xfrm>
            <a:off x="309716" y="119752"/>
            <a:ext cx="9186622"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The Early Years Foundation Stage at Saxon</a:t>
            </a:r>
          </a:p>
        </p:txBody>
      </p:sp>
      <p:sp>
        <p:nvSpPr>
          <p:cNvPr id="4" name="Rectangle 3">
            <a:extLst>
              <a:ext uri="{FF2B5EF4-FFF2-40B4-BE49-F238E27FC236}">
                <a16:creationId xmlns:a16="http://schemas.microsoft.com/office/drawing/2014/main" id="{22C4229B-DF8F-4F40-8034-0FC4C952BDB3}"/>
              </a:ext>
            </a:extLst>
          </p:cNvPr>
          <p:cNvSpPr/>
          <p:nvPr/>
        </p:nvSpPr>
        <p:spPr>
          <a:xfrm>
            <a:off x="410077" y="2797425"/>
            <a:ext cx="9480236" cy="3779111"/>
          </a:xfrm>
          <a:prstGeom prst="rect">
            <a:avLst/>
          </a:prstGeom>
        </p:spPr>
        <p:txBody>
          <a:bodyPr wrap="square">
            <a:spAutoFit/>
          </a:bodyPr>
          <a:lstStyle/>
          <a:p>
            <a:pPr>
              <a:lnSpc>
                <a:spcPct val="107000"/>
              </a:lnSpc>
              <a:spcAft>
                <a:spcPts val="800"/>
              </a:spcAft>
            </a:pPr>
            <a:r>
              <a:rPr lang="en-GB" sz="1600" b="1" u="sng" dirty="0">
                <a:latin typeface="+mj-lt"/>
                <a:ea typeface="Calibri" panose="020F0502020204030204" pitchFamily="34" charset="0"/>
                <a:cs typeface="Calibri" panose="020F0502020204030204" pitchFamily="34" charset="0"/>
              </a:rPr>
              <a:t>What does the EYFS curriculum look like?</a:t>
            </a:r>
            <a:endParaRPr lang="en-GB" sz="1600" u="sng" dirty="0">
              <a:latin typeface="+mj-lt"/>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US" sz="1600" dirty="0">
                <a:solidFill>
                  <a:schemeClr val="accent2">
                    <a:lumMod val="75000"/>
                  </a:schemeClr>
                </a:solidFill>
                <a:latin typeface="+mj-lt"/>
                <a:ea typeface="Times New Roman" panose="02020603050405020304" pitchFamily="18" charset="0"/>
                <a:cs typeface="Calibri" panose="020F0502020204030204" pitchFamily="34" charset="0"/>
              </a:rPr>
              <a:t>Seven areas of learning and development, separated into the </a:t>
            </a:r>
            <a:r>
              <a:rPr lang="en-US" sz="1600" dirty="0">
                <a:solidFill>
                  <a:srgbClr val="FF0000"/>
                </a:solidFill>
                <a:latin typeface="+mj-lt"/>
                <a:ea typeface="Times New Roman" panose="02020603050405020304" pitchFamily="18" charset="0"/>
                <a:cs typeface="Calibri" panose="020F0502020204030204" pitchFamily="34" charset="0"/>
              </a:rPr>
              <a:t>‘prime’ </a:t>
            </a:r>
            <a:r>
              <a:rPr lang="en-US" sz="1600" dirty="0">
                <a:solidFill>
                  <a:schemeClr val="accent2">
                    <a:lumMod val="75000"/>
                  </a:schemeClr>
                </a:solidFill>
                <a:latin typeface="+mj-lt"/>
                <a:ea typeface="Times New Roman" panose="02020603050405020304" pitchFamily="18" charset="0"/>
                <a:cs typeface="Calibri" panose="020F0502020204030204" pitchFamily="34" charset="0"/>
              </a:rPr>
              <a:t>and </a:t>
            </a:r>
            <a:r>
              <a:rPr lang="en-US" sz="1600" dirty="0">
                <a:solidFill>
                  <a:srgbClr val="0070C0"/>
                </a:solidFill>
                <a:latin typeface="+mj-lt"/>
                <a:ea typeface="Times New Roman" panose="02020603050405020304" pitchFamily="18" charset="0"/>
                <a:cs typeface="Calibri" panose="020F0502020204030204" pitchFamily="34" charset="0"/>
              </a:rPr>
              <a:t>‘specific’ </a:t>
            </a:r>
            <a:r>
              <a:rPr lang="en-US" sz="1600" dirty="0">
                <a:solidFill>
                  <a:schemeClr val="accent2">
                    <a:lumMod val="75000"/>
                  </a:schemeClr>
                </a:solidFill>
                <a:latin typeface="+mj-lt"/>
                <a:ea typeface="Times New Roman" panose="02020603050405020304" pitchFamily="18" charset="0"/>
                <a:cs typeface="Calibri" panose="020F0502020204030204" pitchFamily="34" charset="0"/>
              </a:rPr>
              <a:t>areas.</a:t>
            </a:r>
            <a:endParaRPr lang="en-GB" sz="1600" dirty="0">
              <a:solidFill>
                <a:schemeClr val="accent2">
                  <a:lumMod val="75000"/>
                </a:schemeClr>
              </a:solidFill>
              <a:latin typeface="+mj-lt"/>
              <a:ea typeface="Calibri" panose="020F0502020204030204" pitchFamily="34" charset="0"/>
              <a:cs typeface="Calibri" panose="020F0502020204030204" pitchFamily="34" charset="0"/>
            </a:endParaRPr>
          </a:p>
          <a:p>
            <a:pPr marL="342900" lvl="0" indent="-342900">
              <a:buFont typeface="Arial" panose="020B0604020202020204" pitchFamily="34" charset="0"/>
              <a:buChar char="•"/>
              <a:tabLst>
                <a:tab pos="457200" algn="l"/>
              </a:tabLst>
            </a:pPr>
            <a:r>
              <a:rPr lang="en-US" sz="1600" dirty="0">
                <a:solidFill>
                  <a:srgbClr val="FF0000"/>
                </a:solidFill>
                <a:latin typeface="+mj-lt"/>
                <a:ea typeface="Times New Roman" panose="02020603050405020304" pitchFamily="18" charset="0"/>
                <a:cs typeface="Calibri" panose="020F0502020204030204" pitchFamily="34" charset="0"/>
              </a:rPr>
              <a:t>Communication and Language (CL) </a:t>
            </a:r>
            <a:endParaRPr lang="en-GB" sz="1600" dirty="0">
              <a:solidFill>
                <a:srgbClr val="FF0000"/>
              </a:solidFill>
              <a:latin typeface="+mj-lt"/>
              <a:ea typeface="Times New Roman" panose="02020603050405020304" pitchFamily="18" charset="0"/>
              <a:cs typeface="Calibri" panose="020F0502020204030204" pitchFamily="34" charset="0"/>
            </a:endParaRPr>
          </a:p>
          <a:p>
            <a:pPr marL="342900" lvl="0" indent="-342900">
              <a:buFont typeface="Arial" panose="020B0604020202020204" pitchFamily="34" charset="0"/>
              <a:buChar char="•"/>
              <a:tabLst>
                <a:tab pos="457200" algn="l"/>
              </a:tabLst>
            </a:pPr>
            <a:r>
              <a:rPr lang="en-US" sz="1600" dirty="0">
                <a:solidFill>
                  <a:srgbClr val="FF0000"/>
                </a:solidFill>
                <a:latin typeface="+mj-lt"/>
                <a:ea typeface="Times New Roman" panose="02020603050405020304" pitchFamily="18" charset="0"/>
                <a:cs typeface="Calibri" panose="020F0502020204030204" pitchFamily="34" charset="0"/>
              </a:rPr>
              <a:t>Personal, social, and emotional development (PSED) </a:t>
            </a:r>
            <a:endParaRPr lang="en-GB" sz="1600" dirty="0">
              <a:solidFill>
                <a:srgbClr val="FF0000"/>
              </a:solidFill>
              <a:latin typeface="+mj-lt"/>
              <a:ea typeface="Times New Roman" panose="02020603050405020304" pitchFamily="18" charset="0"/>
              <a:cs typeface="Calibri" panose="020F0502020204030204" pitchFamily="34" charset="0"/>
            </a:endParaRPr>
          </a:p>
          <a:p>
            <a:pPr marL="342900" lvl="0" indent="-342900">
              <a:buFont typeface="Arial" panose="020B0604020202020204" pitchFamily="34" charset="0"/>
              <a:buChar char="•"/>
              <a:tabLst>
                <a:tab pos="457200" algn="l"/>
              </a:tabLst>
            </a:pPr>
            <a:r>
              <a:rPr lang="en-US" sz="1600" dirty="0">
                <a:solidFill>
                  <a:srgbClr val="FF0000"/>
                </a:solidFill>
                <a:latin typeface="+mj-lt"/>
                <a:ea typeface="Times New Roman" panose="02020603050405020304" pitchFamily="18" charset="0"/>
                <a:cs typeface="Calibri" panose="020F0502020204030204" pitchFamily="34" charset="0"/>
              </a:rPr>
              <a:t>Physical development (PD)</a:t>
            </a:r>
            <a:endParaRPr lang="en-GB" sz="1600" dirty="0">
              <a:solidFill>
                <a:srgbClr val="FF0000"/>
              </a:solidFill>
              <a:latin typeface="+mj-lt"/>
              <a:ea typeface="Times New Roman" panose="02020603050405020304" pitchFamily="18" charset="0"/>
              <a:cs typeface="Calibri" panose="020F0502020204030204" pitchFamily="34" charset="0"/>
            </a:endParaRPr>
          </a:p>
          <a:p>
            <a:pPr marL="342900" lvl="0" indent="-342900">
              <a:buFont typeface="Arial" panose="020B0604020202020204" pitchFamily="34" charset="0"/>
              <a:buChar char="•"/>
            </a:pPr>
            <a:r>
              <a:rPr lang="en-US" sz="1600" dirty="0">
                <a:solidFill>
                  <a:srgbClr val="0070C0"/>
                </a:solidFill>
                <a:latin typeface="+mj-lt"/>
                <a:ea typeface="Times New Roman" panose="02020603050405020304" pitchFamily="18" charset="0"/>
                <a:cs typeface="Calibri" panose="020F0502020204030204" pitchFamily="34" charset="0"/>
              </a:rPr>
              <a:t>Literacy</a:t>
            </a:r>
            <a:endParaRPr lang="en-GB" sz="1600" dirty="0">
              <a:solidFill>
                <a:srgbClr val="0070C0"/>
              </a:solidFill>
              <a:latin typeface="+mj-lt"/>
              <a:ea typeface="Times New Roman" panose="02020603050405020304" pitchFamily="18" charset="0"/>
              <a:cs typeface="Calibri" panose="020F0502020204030204" pitchFamily="34" charset="0"/>
            </a:endParaRPr>
          </a:p>
          <a:p>
            <a:pPr marL="342900" lvl="0" indent="-342900">
              <a:buFont typeface="Arial" panose="020B0604020202020204" pitchFamily="34" charset="0"/>
              <a:buChar char="•"/>
            </a:pPr>
            <a:r>
              <a:rPr lang="en-US" sz="1600" dirty="0">
                <a:solidFill>
                  <a:srgbClr val="0070C0"/>
                </a:solidFill>
                <a:latin typeface="+mj-lt"/>
                <a:ea typeface="Times New Roman" panose="02020603050405020304" pitchFamily="18" charset="0"/>
                <a:cs typeface="Calibri" panose="020F0502020204030204" pitchFamily="34" charset="0"/>
              </a:rPr>
              <a:t>Mathematics</a:t>
            </a:r>
            <a:endParaRPr lang="en-GB" sz="1600" dirty="0">
              <a:solidFill>
                <a:srgbClr val="0070C0"/>
              </a:solidFill>
              <a:latin typeface="+mj-lt"/>
              <a:ea typeface="Times New Roman" panose="02020603050405020304" pitchFamily="18" charset="0"/>
              <a:cs typeface="Calibri" panose="020F0502020204030204" pitchFamily="34" charset="0"/>
            </a:endParaRPr>
          </a:p>
          <a:p>
            <a:pPr marL="342900" lvl="0" indent="-342900">
              <a:buFont typeface="Arial" panose="020B0604020202020204" pitchFamily="34" charset="0"/>
              <a:buChar char="•"/>
            </a:pPr>
            <a:r>
              <a:rPr lang="en-US" sz="1600" dirty="0">
                <a:solidFill>
                  <a:srgbClr val="0070C0"/>
                </a:solidFill>
                <a:latin typeface="+mj-lt"/>
                <a:ea typeface="Times New Roman" panose="02020603050405020304" pitchFamily="18" charset="0"/>
                <a:cs typeface="Calibri" panose="020F0502020204030204" pitchFamily="34" charset="0"/>
              </a:rPr>
              <a:t>Understanding the world</a:t>
            </a:r>
            <a:endParaRPr lang="en-GB" sz="1600" dirty="0">
              <a:solidFill>
                <a:srgbClr val="0070C0"/>
              </a:solidFill>
              <a:latin typeface="+mj-lt"/>
              <a:ea typeface="Times New Roman" panose="02020603050405020304" pitchFamily="18" charset="0"/>
              <a:cs typeface="Calibri" panose="020F0502020204030204" pitchFamily="34" charset="0"/>
            </a:endParaRPr>
          </a:p>
          <a:p>
            <a:pPr marL="342900" lvl="0" indent="-342900">
              <a:buFont typeface="Arial" panose="020B0604020202020204" pitchFamily="34" charset="0"/>
              <a:buChar char="•"/>
            </a:pPr>
            <a:r>
              <a:rPr lang="en-US" sz="1600" dirty="0">
                <a:solidFill>
                  <a:srgbClr val="0070C0"/>
                </a:solidFill>
                <a:latin typeface="+mj-lt"/>
                <a:ea typeface="Times New Roman" panose="02020603050405020304" pitchFamily="18" charset="0"/>
                <a:cs typeface="Calibri" panose="020F0502020204030204" pitchFamily="34" charset="0"/>
              </a:rPr>
              <a:t>Expressive arts and design</a:t>
            </a:r>
          </a:p>
          <a:p>
            <a:pPr marL="342900" lvl="0" indent="-342900">
              <a:buFont typeface="Arial" panose="020B0604020202020204" pitchFamily="34" charset="0"/>
              <a:buChar char="•"/>
            </a:pPr>
            <a:endParaRPr lang="en-US" sz="1600" dirty="0">
              <a:solidFill>
                <a:schemeClr val="accent2">
                  <a:lumMod val="75000"/>
                </a:schemeClr>
              </a:solidFill>
              <a:latin typeface="+mj-lt"/>
              <a:ea typeface="Times New Roman" panose="02020603050405020304" pitchFamily="18" charset="0"/>
              <a:cs typeface="Calibri" panose="020F0502020204030204" pitchFamily="34" charset="0"/>
            </a:endParaRPr>
          </a:p>
          <a:p>
            <a:pPr marL="285750" indent="-285750">
              <a:buFont typeface="Arial" panose="020B0604020202020204" pitchFamily="34" charset="0"/>
              <a:buChar char="•"/>
            </a:pPr>
            <a:r>
              <a:rPr lang="en-US" sz="1600" dirty="0">
                <a:solidFill>
                  <a:schemeClr val="accent2">
                    <a:lumMod val="75000"/>
                  </a:schemeClr>
                </a:solidFill>
                <a:latin typeface="+mj-lt"/>
                <a:ea typeface="Times New Roman" panose="02020603050405020304" pitchFamily="18" charset="0"/>
                <a:cs typeface="Calibri" panose="020F0502020204030204" pitchFamily="34" charset="0"/>
              </a:rPr>
              <a:t>The Reception year is all about forming positive relationships and instilling a love of learning, playfully.</a:t>
            </a:r>
          </a:p>
          <a:p>
            <a:pPr marL="285750" indent="-285750">
              <a:buFont typeface="Arial" panose="020B0604020202020204" pitchFamily="34" charset="0"/>
              <a:buChar char="•"/>
            </a:pPr>
            <a:r>
              <a:rPr lang="en-US" sz="1600" dirty="0">
                <a:solidFill>
                  <a:schemeClr val="accent2">
                    <a:lumMod val="75000"/>
                  </a:schemeClr>
                </a:solidFill>
                <a:latin typeface="+mj-lt"/>
                <a:ea typeface="Times New Roman" panose="02020603050405020304" pitchFamily="18" charset="0"/>
                <a:cs typeface="Calibri" panose="020F0502020204030204" pitchFamily="34" charset="0"/>
              </a:rPr>
              <a:t>At the end of Reception, the children will be assessed against ‘Early Learning Goals’ in all of these areas. The assessments will inform their next teacher of strengths and goals to work on. </a:t>
            </a:r>
            <a:endParaRPr lang="en-GB" sz="1600" dirty="0">
              <a:solidFill>
                <a:srgbClr val="0070C0"/>
              </a:solidFill>
              <a:latin typeface="+mj-lt"/>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836703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7887F1-DB76-4B5B-BE0A-9AC4252B06E1}"/>
              </a:ext>
            </a:extLst>
          </p:cNvPr>
          <p:cNvSpPr txBox="1"/>
          <p:nvPr/>
        </p:nvSpPr>
        <p:spPr>
          <a:xfrm>
            <a:off x="309714" y="945232"/>
            <a:ext cx="10484666" cy="4539576"/>
          </a:xfrm>
          <a:prstGeom prst="rect">
            <a:avLst/>
          </a:prstGeom>
          <a:noFill/>
        </p:spPr>
        <p:txBody>
          <a:bodyPr wrap="square">
            <a:spAutoFit/>
          </a:bodyPr>
          <a:lstStyle/>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Indoor and outdoor </a:t>
            </a:r>
            <a:r>
              <a:rPr lang="en-GB" sz="1800" dirty="0">
                <a:solidFill>
                  <a:schemeClr val="accent2">
                    <a:lumMod val="75000"/>
                  </a:schemeClr>
                </a:solidFill>
                <a:effectLst/>
                <a:latin typeface="+mj-lt"/>
                <a:ea typeface="Calibri" panose="020F0502020204030204" pitchFamily="34" charset="0"/>
                <a:cs typeface="Calibri" panose="020F0502020204030204" pitchFamily="34" charset="0"/>
              </a:rPr>
              <a:t>environments provide resources, activities and learning opportunities meet each child’s unique requirements. </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H</a:t>
            </a:r>
            <a:r>
              <a:rPr lang="en-GB" sz="1800" dirty="0">
                <a:solidFill>
                  <a:schemeClr val="accent2">
                    <a:lumMod val="75000"/>
                  </a:schemeClr>
                </a:solidFill>
                <a:effectLst/>
                <a:latin typeface="+mj-lt"/>
                <a:ea typeface="Calibri" panose="020F0502020204030204" pitchFamily="34" charset="0"/>
                <a:cs typeface="Calibri" panose="020F0502020204030204" pitchFamily="34" charset="0"/>
              </a:rPr>
              <a:t>igh quality texts selected from the ‘Power of Reading’ scheme to support talk and inspire play.</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Curriculum is responsive and flexible to follow the children’s interests. Our key philosophy is ‘high engagement results in high achievement’.</a:t>
            </a:r>
            <a:endParaRPr lang="en-GB" sz="1800" dirty="0">
              <a:solidFill>
                <a:schemeClr val="accent2">
                  <a:lumMod val="75000"/>
                </a:schemeClr>
              </a:solidFill>
              <a:effectLst/>
              <a:latin typeface="+mj-lt"/>
              <a:ea typeface="Calibri" panose="020F0502020204030204" pitchFamily="34" charset="0"/>
              <a:cs typeface="Calibri" panose="020F0502020204030204" pitchFamily="34" charset="0"/>
            </a:endParaRP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M</a:t>
            </a:r>
            <a:r>
              <a:rPr lang="en-GB" sz="1800" dirty="0">
                <a:solidFill>
                  <a:schemeClr val="accent2">
                    <a:lumMod val="75000"/>
                  </a:schemeClr>
                </a:solidFill>
                <a:effectLst/>
                <a:latin typeface="+mj-lt"/>
                <a:ea typeface="Calibri" panose="020F0502020204030204" pitchFamily="34" charset="0"/>
                <a:cs typeface="Calibri" panose="020F0502020204030204" pitchFamily="34" charset="0"/>
              </a:rPr>
              <a:t>ajority of our learning is play based</a:t>
            </a:r>
            <a:r>
              <a:rPr lang="en-GB" dirty="0">
                <a:solidFill>
                  <a:schemeClr val="accent2">
                    <a:lumMod val="75000"/>
                  </a:schemeClr>
                </a:solidFill>
                <a:latin typeface="+mj-lt"/>
                <a:ea typeface="Calibri" panose="020F0502020204030204" pitchFamily="34" charset="0"/>
                <a:cs typeface="Calibri" panose="020F0502020204030204" pitchFamily="34" charset="0"/>
              </a:rPr>
              <a:t> but </a:t>
            </a:r>
            <a:r>
              <a:rPr lang="en-GB" sz="1800" dirty="0">
                <a:solidFill>
                  <a:schemeClr val="accent2">
                    <a:lumMod val="75000"/>
                  </a:schemeClr>
                </a:solidFill>
                <a:effectLst/>
                <a:latin typeface="+mj-lt"/>
                <a:ea typeface="Calibri" panose="020F0502020204030204" pitchFamily="34" charset="0"/>
                <a:cs typeface="Calibri" panose="020F0502020204030204" pitchFamily="34" charset="0"/>
              </a:rPr>
              <a:t>we also plan some </a:t>
            </a:r>
            <a:r>
              <a:rPr lang="en-GB" sz="1800">
                <a:solidFill>
                  <a:schemeClr val="accent2">
                    <a:lumMod val="75000"/>
                  </a:schemeClr>
                </a:solidFill>
                <a:effectLst/>
                <a:latin typeface="+mj-lt"/>
                <a:ea typeface="Calibri" panose="020F0502020204030204" pitchFamily="34" charset="0"/>
                <a:cs typeface="Calibri" panose="020F0502020204030204" pitchFamily="34" charset="0"/>
              </a:rPr>
              <a:t>guided activities </a:t>
            </a:r>
            <a:r>
              <a:rPr lang="en-GB">
                <a:solidFill>
                  <a:schemeClr val="accent2">
                    <a:lumMod val="75000"/>
                  </a:schemeClr>
                </a:solidFill>
                <a:latin typeface="+mj-lt"/>
                <a:ea typeface="Calibri" panose="020F0502020204030204" pitchFamily="34" charset="0"/>
                <a:cs typeface="Calibri" panose="020F0502020204030204" pitchFamily="34" charset="0"/>
              </a:rPr>
              <a:t>that </a:t>
            </a:r>
            <a:r>
              <a:rPr lang="en-GB" dirty="0">
                <a:solidFill>
                  <a:schemeClr val="accent2">
                    <a:lumMod val="75000"/>
                  </a:schemeClr>
                </a:solidFill>
                <a:latin typeface="+mj-lt"/>
                <a:ea typeface="Calibri" panose="020F0502020204030204" pitchFamily="34" charset="0"/>
                <a:cs typeface="Calibri" panose="020F0502020204030204" pitchFamily="34" charset="0"/>
              </a:rPr>
              <a:t>all children access with an adult throughout the week.</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Learning is recorded by adults on observation slips and kept in individual folders. Independent writing, maths etc, is also stored within the folder to build up a broad picture of your child’s development. Adult led learning (‘guided teaching’) is kept in a book. </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You will be able to view your child’s learning at our parent consultation evenings (first of these is w/c 30</a:t>
            </a:r>
            <a:r>
              <a:rPr lang="en-GB" baseline="30000" dirty="0">
                <a:solidFill>
                  <a:schemeClr val="accent2">
                    <a:lumMod val="75000"/>
                  </a:schemeClr>
                </a:solidFill>
                <a:latin typeface="+mj-lt"/>
                <a:ea typeface="Calibri" panose="020F0502020204030204" pitchFamily="34" charset="0"/>
                <a:cs typeface="Calibri" panose="020F0502020204030204" pitchFamily="34" charset="0"/>
              </a:rPr>
              <a:t>th</a:t>
            </a:r>
            <a:r>
              <a:rPr lang="en-GB" dirty="0">
                <a:solidFill>
                  <a:schemeClr val="accent2">
                    <a:lumMod val="75000"/>
                  </a:schemeClr>
                </a:solidFill>
                <a:latin typeface="+mj-lt"/>
                <a:ea typeface="Calibri" panose="020F0502020204030204" pitchFamily="34" charset="0"/>
                <a:cs typeface="Calibri" panose="020F0502020204030204" pitchFamily="34" charset="0"/>
              </a:rPr>
              <a:t> October) and at the end of the year.</a:t>
            </a:r>
          </a:p>
          <a:p>
            <a:pPr>
              <a:lnSpc>
                <a:spcPct val="107000"/>
              </a:lnSpc>
              <a:spcAft>
                <a:spcPts val="800"/>
              </a:spcAft>
            </a:pPr>
            <a:endParaRPr lang="en-GB" sz="1800" dirty="0">
              <a:solidFill>
                <a:schemeClr val="accent2">
                  <a:lumMod val="75000"/>
                </a:schemeClr>
              </a:solidFill>
              <a:effectLst/>
              <a:latin typeface="+mj-lt"/>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8F14E4F6-FBA6-468B-B776-A1740B589A29}"/>
              </a:ext>
            </a:extLst>
          </p:cNvPr>
          <p:cNvSpPr txBox="1">
            <a:spLocks/>
          </p:cNvSpPr>
          <p:nvPr/>
        </p:nvSpPr>
        <p:spPr>
          <a:xfrm>
            <a:off x="309715" y="137093"/>
            <a:ext cx="11468427"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The Early Years Foundation Stage at Saxon (cont.)</a:t>
            </a:r>
          </a:p>
        </p:txBody>
      </p:sp>
    </p:spTree>
    <p:extLst>
      <p:ext uri="{BB962C8B-B14F-4D97-AF65-F5344CB8AC3E}">
        <p14:creationId xmlns:p14="http://schemas.microsoft.com/office/powerpoint/2010/main" val="266091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CA93F-7F0E-4C63-BB39-7D7EB60AF348}"/>
              </a:ext>
            </a:extLst>
          </p:cNvPr>
          <p:cNvSpPr txBox="1">
            <a:spLocks/>
          </p:cNvSpPr>
          <p:nvPr/>
        </p:nvSpPr>
        <p:spPr>
          <a:xfrm>
            <a:off x="175491" y="120315"/>
            <a:ext cx="11468427"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What does a typical day in Reception look like?</a:t>
            </a:r>
          </a:p>
        </p:txBody>
      </p:sp>
      <p:sp>
        <p:nvSpPr>
          <p:cNvPr id="3" name="TextBox 2">
            <a:extLst>
              <a:ext uri="{FF2B5EF4-FFF2-40B4-BE49-F238E27FC236}">
                <a16:creationId xmlns:a16="http://schemas.microsoft.com/office/drawing/2014/main" id="{58E8BC76-980D-4E2E-9582-3DA11274732B}"/>
              </a:ext>
            </a:extLst>
          </p:cNvPr>
          <p:cNvSpPr txBox="1"/>
          <p:nvPr/>
        </p:nvSpPr>
        <p:spPr>
          <a:xfrm>
            <a:off x="175491" y="701951"/>
            <a:ext cx="9656406" cy="7326108"/>
          </a:xfrm>
          <a:prstGeom prst="rect">
            <a:avLst/>
          </a:prstGeom>
          <a:noFill/>
        </p:spPr>
        <p:txBody>
          <a:bodyPr wrap="square">
            <a:spAutoFit/>
          </a:bodyPr>
          <a:lstStyle/>
          <a:p>
            <a:pPr>
              <a:lnSpc>
                <a:spcPct val="107000"/>
              </a:lnSpc>
              <a:spcAft>
                <a:spcPts val="800"/>
              </a:spcAft>
            </a:pPr>
            <a:r>
              <a:rPr lang="en-GB" sz="1400" dirty="0">
                <a:solidFill>
                  <a:schemeClr val="accent2">
                    <a:lumMod val="75000"/>
                  </a:schemeClr>
                </a:solidFill>
                <a:effectLst/>
                <a:latin typeface="+mj-lt"/>
                <a:ea typeface="Calibri" panose="020F0502020204030204" pitchFamily="34" charset="0"/>
                <a:cs typeface="Calibri" panose="020F0502020204030204" pitchFamily="34" charset="0"/>
              </a:rPr>
              <a:t>8.30 – Free Learning (or ‘choosing’ time)</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8.50 – Registration &amp; lunch selection</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9.00 – ‘Wake and Shake’ movement break</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9.05 – Phonics</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9.20 – Free Learning </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An adult guided activity will also take place during this time. </a:t>
            </a:r>
          </a:p>
          <a:p>
            <a:pPr>
              <a:lnSpc>
                <a:spcPct val="107000"/>
              </a:lnSpc>
              <a:spcAft>
                <a:spcPts val="800"/>
              </a:spcAft>
            </a:pPr>
            <a:r>
              <a:rPr lang="en-GB" sz="1400" i="1" dirty="0">
                <a:solidFill>
                  <a:schemeClr val="accent2">
                    <a:lumMod val="75000"/>
                  </a:schemeClr>
                </a:solidFill>
                <a:latin typeface="+mj-lt"/>
                <a:ea typeface="Calibri" panose="020F0502020204030204" pitchFamily="34" charset="0"/>
                <a:cs typeface="Calibri" panose="020F0502020204030204" pitchFamily="34" charset="0"/>
              </a:rPr>
              <a:t>The second adult will play alongside and observe children within the provision to establish next steps and promote deeper level learning through questioning and prompts.</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10.00 – Snack</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10.10 – English/Maths input</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10.20 – Free Learning</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11.10 – Tidy up &amp; prepare for lunch</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11.30 – Lunch in the hall</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12.15 – Playground</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1.15 – Registration</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1.20 – English/Maths/PSHE input</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1.30 – Free Learning (an adult will also hear readers during this time. This may be a teacher or a TA). Rolling snack.</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2.30 – Tidy up</a:t>
            </a:r>
          </a:p>
          <a:p>
            <a:pPr>
              <a:lnSpc>
                <a:spcPct val="107000"/>
              </a:lnSpc>
              <a:spcAft>
                <a:spcPts val="800"/>
              </a:spcAft>
            </a:pPr>
            <a:r>
              <a:rPr lang="en-GB" sz="1400" dirty="0">
                <a:solidFill>
                  <a:schemeClr val="accent2">
                    <a:lumMod val="75000"/>
                  </a:schemeClr>
                </a:solidFill>
                <a:latin typeface="+mj-lt"/>
                <a:ea typeface="Calibri" panose="020F0502020204030204" pitchFamily="34" charset="0"/>
                <a:cs typeface="Calibri" panose="020F0502020204030204" pitchFamily="34" charset="0"/>
              </a:rPr>
              <a:t>2.45 – Prepare for home time, story, songs</a:t>
            </a:r>
          </a:p>
          <a:p>
            <a:pPr>
              <a:lnSpc>
                <a:spcPct val="107000"/>
              </a:lnSpc>
              <a:spcAft>
                <a:spcPts val="800"/>
              </a:spcAft>
            </a:pPr>
            <a:endParaRPr lang="en-GB" sz="1400" dirty="0">
              <a:solidFill>
                <a:schemeClr val="accent2">
                  <a:lumMod val="75000"/>
                </a:schemeClr>
              </a:solidFill>
              <a:latin typeface="+mj-lt"/>
              <a:ea typeface="Calibri" panose="020F0502020204030204" pitchFamily="34" charset="0"/>
              <a:cs typeface="Calibri" panose="020F0502020204030204" pitchFamily="34" charset="0"/>
            </a:endParaRPr>
          </a:p>
          <a:p>
            <a:pPr>
              <a:lnSpc>
                <a:spcPct val="107000"/>
              </a:lnSpc>
              <a:spcAft>
                <a:spcPts val="800"/>
              </a:spcAft>
            </a:pPr>
            <a:endParaRPr lang="en-GB" dirty="0">
              <a:solidFill>
                <a:schemeClr val="accent2">
                  <a:lumMod val="75000"/>
                </a:schemeClr>
              </a:solidFill>
              <a:latin typeface="+mj-lt"/>
              <a:ea typeface="Calibri" panose="020F0502020204030204" pitchFamily="34" charset="0"/>
              <a:cs typeface="Calibri" panose="020F0502020204030204" pitchFamily="34" charset="0"/>
            </a:endParaRPr>
          </a:p>
          <a:p>
            <a:pPr>
              <a:lnSpc>
                <a:spcPct val="107000"/>
              </a:lnSpc>
              <a:spcAft>
                <a:spcPts val="800"/>
              </a:spcAft>
            </a:pPr>
            <a:endParaRPr lang="en-GB" sz="1800" dirty="0">
              <a:solidFill>
                <a:schemeClr val="accent2">
                  <a:lumMod val="75000"/>
                </a:schemeClr>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4366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DCDF6-31C1-4428-8C2E-1AF4A59C86D7}"/>
              </a:ext>
            </a:extLst>
          </p:cNvPr>
          <p:cNvSpPr txBox="1">
            <a:spLocks/>
          </p:cNvSpPr>
          <p:nvPr/>
        </p:nvSpPr>
        <p:spPr>
          <a:xfrm>
            <a:off x="175491" y="120315"/>
            <a:ext cx="11468427"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Phonics and Early Reading</a:t>
            </a:r>
          </a:p>
        </p:txBody>
      </p:sp>
      <p:sp>
        <p:nvSpPr>
          <p:cNvPr id="3" name="Rectangle 2">
            <a:extLst>
              <a:ext uri="{FF2B5EF4-FFF2-40B4-BE49-F238E27FC236}">
                <a16:creationId xmlns:a16="http://schemas.microsoft.com/office/drawing/2014/main" id="{BC651352-50AF-41D1-B777-A9E52E90D1C5}"/>
              </a:ext>
            </a:extLst>
          </p:cNvPr>
          <p:cNvSpPr/>
          <p:nvPr/>
        </p:nvSpPr>
        <p:spPr>
          <a:xfrm>
            <a:off x="175490" y="760126"/>
            <a:ext cx="9273309" cy="2556213"/>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ea typeface="Calibri" panose="020F0502020204030204" pitchFamily="34" charset="0"/>
                <a:cs typeface="Calibri" panose="020F0502020204030204" pitchFamily="34" charset="0"/>
              </a:rPr>
              <a:t>‘Little </a:t>
            </a:r>
            <a:r>
              <a:rPr lang="en-GB" dirty="0" err="1">
                <a:solidFill>
                  <a:schemeClr val="accent2">
                    <a:lumMod val="75000"/>
                  </a:schemeClr>
                </a:solidFill>
                <a:ea typeface="Calibri" panose="020F0502020204030204" pitchFamily="34" charset="0"/>
                <a:cs typeface="Calibri" panose="020F0502020204030204" pitchFamily="34" charset="0"/>
              </a:rPr>
              <a:t>Wandle</a:t>
            </a:r>
            <a:r>
              <a:rPr lang="en-GB" dirty="0">
                <a:solidFill>
                  <a:schemeClr val="accent2">
                    <a:lumMod val="75000"/>
                  </a:schemeClr>
                </a:solidFill>
                <a:ea typeface="Calibri" panose="020F0502020204030204" pitchFamily="34" charset="0"/>
                <a:cs typeface="Calibri" panose="020F0502020204030204" pitchFamily="34" charset="0"/>
              </a:rPr>
              <a:t> Letters and Sounds’ phonics programme. </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ea typeface="Calibri" panose="020F0502020204030204" pitchFamily="34" charset="0"/>
                <a:cs typeface="Calibri" panose="020F0502020204030204" pitchFamily="34" charset="0"/>
              </a:rPr>
              <a:t>Each week we introduce 4 new sounds. We have taught the following sounds so far s, a, t, p, </a:t>
            </a:r>
            <a:r>
              <a:rPr lang="en-GB" dirty="0" err="1">
                <a:solidFill>
                  <a:schemeClr val="accent2">
                    <a:lumMod val="75000"/>
                  </a:schemeClr>
                </a:solidFill>
                <a:ea typeface="Calibri" panose="020F0502020204030204" pitchFamily="34" charset="0"/>
                <a:cs typeface="Calibri" panose="020F0502020204030204" pitchFamily="34" charset="0"/>
              </a:rPr>
              <a:t>i</a:t>
            </a:r>
            <a:r>
              <a:rPr lang="en-GB" dirty="0">
                <a:solidFill>
                  <a:schemeClr val="accent2">
                    <a:lumMod val="75000"/>
                  </a:schemeClr>
                </a:solidFill>
                <a:ea typeface="Calibri" panose="020F0502020204030204" pitchFamily="34" charset="0"/>
                <a:cs typeface="Calibri" panose="020F0502020204030204" pitchFamily="34" charset="0"/>
              </a:rPr>
              <a:t>, n and m. </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ea typeface="Calibri" panose="020F0502020204030204" pitchFamily="34" charset="0"/>
                <a:cs typeface="Calibri" panose="020F0502020204030204" pitchFamily="34" charset="0"/>
              </a:rPr>
              <a:t>Weekly homework sheet will have the sounds previously taught </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ea typeface="Calibri" panose="020F0502020204030204" pitchFamily="34" charset="0"/>
                <a:cs typeface="Calibri" panose="020F0502020204030204" pitchFamily="34" charset="0"/>
              </a:rPr>
              <a:t>Historically children that have consistently consolidated their learning at home have been more confident in their reading at the end of Reception. </a:t>
            </a:r>
          </a:p>
          <a:p>
            <a:pPr marL="285750" indent="-285750">
              <a:lnSpc>
                <a:spcPct val="107000"/>
              </a:lnSpc>
              <a:spcAft>
                <a:spcPts val="800"/>
              </a:spcAft>
              <a:buFont typeface="Arial" panose="020B0604020202020204" pitchFamily="34" charset="0"/>
              <a:buChar char="•"/>
            </a:pPr>
            <a:r>
              <a:rPr lang="en-GB" dirty="0">
                <a:solidFill>
                  <a:schemeClr val="accent2">
                    <a:lumMod val="75000"/>
                  </a:schemeClr>
                </a:solidFill>
                <a:ea typeface="Calibri" panose="020F0502020204030204" pitchFamily="34" charset="0"/>
                <a:cs typeface="Calibri" panose="020F0502020204030204" pitchFamily="34" charset="0"/>
              </a:rPr>
              <a:t>We strongly encourage bedtime stories and reading at home.</a:t>
            </a:r>
          </a:p>
        </p:txBody>
      </p:sp>
      <p:pic>
        <p:nvPicPr>
          <p:cNvPr id="4" name="Picture 3">
            <a:extLst>
              <a:ext uri="{FF2B5EF4-FFF2-40B4-BE49-F238E27FC236}">
                <a16:creationId xmlns:a16="http://schemas.microsoft.com/office/drawing/2014/main" id="{B4E3256A-76F8-4CBE-A9A2-F3A0FA28821B}"/>
              </a:ext>
            </a:extLst>
          </p:cNvPr>
          <p:cNvPicPr>
            <a:picLocks noChangeAspect="1"/>
          </p:cNvPicPr>
          <p:nvPr/>
        </p:nvPicPr>
        <p:blipFill>
          <a:blip r:embed="rId2"/>
          <a:stretch>
            <a:fillRect/>
          </a:stretch>
        </p:blipFill>
        <p:spPr>
          <a:xfrm>
            <a:off x="310392" y="3672338"/>
            <a:ext cx="4628885" cy="2425536"/>
          </a:xfrm>
          <a:prstGeom prst="rect">
            <a:avLst/>
          </a:prstGeom>
        </p:spPr>
      </p:pic>
      <p:sp>
        <p:nvSpPr>
          <p:cNvPr id="5" name="Rectangle 4">
            <a:extLst>
              <a:ext uri="{FF2B5EF4-FFF2-40B4-BE49-F238E27FC236}">
                <a16:creationId xmlns:a16="http://schemas.microsoft.com/office/drawing/2014/main" id="{9186048F-A842-4D64-9751-3C9447920C80}"/>
              </a:ext>
            </a:extLst>
          </p:cNvPr>
          <p:cNvSpPr/>
          <p:nvPr/>
        </p:nvSpPr>
        <p:spPr>
          <a:xfrm>
            <a:off x="310392" y="6136714"/>
            <a:ext cx="4351090" cy="646331"/>
          </a:xfrm>
          <a:prstGeom prst="rect">
            <a:avLst/>
          </a:prstGeom>
        </p:spPr>
        <p:txBody>
          <a:bodyPr wrap="square">
            <a:spAutoFit/>
          </a:bodyPr>
          <a:lstStyle/>
          <a:p>
            <a:r>
              <a:rPr lang="en-GB" dirty="0">
                <a:solidFill>
                  <a:schemeClr val="accent2">
                    <a:lumMod val="75000"/>
                  </a:schemeClr>
                </a:solidFill>
              </a:rPr>
              <a:t>https://www.littlewandlelettersandsounds.org.uk/resources/for-parents/</a:t>
            </a:r>
          </a:p>
        </p:txBody>
      </p:sp>
      <p:pic>
        <p:nvPicPr>
          <p:cNvPr id="6" name="Picture 5">
            <a:extLst>
              <a:ext uri="{FF2B5EF4-FFF2-40B4-BE49-F238E27FC236}">
                <a16:creationId xmlns:a16="http://schemas.microsoft.com/office/drawing/2014/main" id="{2658C382-214E-49ED-837F-C98AF0C2D2D1}"/>
              </a:ext>
            </a:extLst>
          </p:cNvPr>
          <p:cNvPicPr>
            <a:picLocks noChangeAspect="1"/>
          </p:cNvPicPr>
          <p:nvPr/>
        </p:nvPicPr>
        <p:blipFill>
          <a:blip r:embed="rId3"/>
          <a:stretch>
            <a:fillRect/>
          </a:stretch>
        </p:blipFill>
        <p:spPr>
          <a:xfrm>
            <a:off x="9463576" y="494831"/>
            <a:ext cx="2287662" cy="1570130"/>
          </a:xfrm>
          <a:prstGeom prst="rect">
            <a:avLst/>
          </a:prstGeom>
        </p:spPr>
      </p:pic>
      <p:pic>
        <p:nvPicPr>
          <p:cNvPr id="7" name="Picture 6">
            <a:extLst>
              <a:ext uri="{FF2B5EF4-FFF2-40B4-BE49-F238E27FC236}">
                <a16:creationId xmlns:a16="http://schemas.microsoft.com/office/drawing/2014/main" id="{4F9F783A-2196-41CB-B7B4-9E65B1971404}"/>
              </a:ext>
            </a:extLst>
          </p:cNvPr>
          <p:cNvPicPr>
            <a:picLocks noChangeAspect="1"/>
          </p:cNvPicPr>
          <p:nvPr/>
        </p:nvPicPr>
        <p:blipFill>
          <a:blip r:embed="rId4"/>
          <a:stretch>
            <a:fillRect/>
          </a:stretch>
        </p:blipFill>
        <p:spPr>
          <a:xfrm>
            <a:off x="9463576" y="3023648"/>
            <a:ext cx="2287663" cy="1622067"/>
          </a:xfrm>
          <a:prstGeom prst="rect">
            <a:avLst/>
          </a:prstGeom>
        </p:spPr>
      </p:pic>
      <p:pic>
        <p:nvPicPr>
          <p:cNvPr id="8" name="Picture 7">
            <a:extLst>
              <a:ext uri="{FF2B5EF4-FFF2-40B4-BE49-F238E27FC236}">
                <a16:creationId xmlns:a16="http://schemas.microsoft.com/office/drawing/2014/main" id="{72960276-28F6-442C-B318-4902150F02C2}"/>
              </a:ext>
            </a:extLst>
          </p:cNvPr>
          <p:cNvPicPr>
            <a:picLocks noChangeAspect="1"/>
          </p:cNvPicPr>
          <p:nvPr/>
        </p:nvPicPr>
        <p:blipFill>
          <a:blip r:embed="rId5"/>
          <a:stretch>
            <a:fillRect/>
          </a:stretch>
        </p:blipFill>
        <p:spPr>
          <a:xfrm>
            <a:off x="6243879" y="3510110"/>
            <a:ext cx="2287663" cy="3226891"/>
          </a:xfrm>
          <a:prstGeom prst="rect">
            <a:avLst/>
          </a:prstGeom>
        </p:spPr>
      </p:pic>
    </p:spTree>
    <p:extLst>
      <p:ext uri="{BB962C8B-B14F-4D97-AF65-F5344CB8AC3E}">
        <p14:creationId xmlns:p14="http://schemas.microsoft.com/office/powerpoint/2010/main" val="1554338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A78B9F1-0E54-4617-9104-8DE4F32697CE}"/>
              </a:ext>
            </a:extLst>
          </p:cNvPr>
          <p:cNvSpPr/>
          <p:nvPr/>
        </p:nvSpPr>
        <p:spPr>
          <a:xfrm>
            <a:off x="175491" y="1079780"/>
            <a:ext cx="6096000" cy="1840184"/>
          </a:xfrm>
          <a:prstGeom prst="rect">
            <a:avLst/>
          </a:prstGeom>
        </p:spPr>
        <p:txBody>
          <a:bodyPr>
            <a:spAutoFit/>
          </a:bodyPr>
          <a:lstStyle/>
          <a:p>
            <a:pPr>
              <a:lnSpc>
                <a:spcPct val="107000"/>
              </a:lnSpc>
              <a:spcAft>
                <a:spcPts val="0"/>
              </a:spcAft>
            </a:pPr>
            <a:r>
              <a:rPr lang="en-GB" b="1" u="sng" dirty="0">
                <a:latin typeface="+mj-lt"/>
                <a:ea typeface="Calibri" panose="020F0502020204030204" pitchFamily="34" charset="0"/>
                <a:cs typeface="Times New Roman" panose="02020603050405020304" pitchFamily="18" charset="0"/>
              </a:rPr>
              <a:t>Home learning</a:t>
            </a:r>
            <a:endParaRPr lang="en-GB" dirty="0">
              <a:latin typeface="+mj-lt"/>
              <a:ea typeface="Calibri" panose="020F0502020204030204" pitchFamily="34" charset="0"/>
              <a:cs typeface="Times New Roman" panose="02020603050405020304" pitchFamily="18" charset="0"/>
            </a:endParaRPr>
          </a:p>
          <a:p>
            <a:pPr marL="285750" indent="-285750">
              <a:lnSpc>
                <a:spcPct val="107000"/>
              </a:lnSpc>
              <a:spcAft>
                <a:spcPts val="0"/>
              </a:spcAft>
              <a:buFontTx/>
              <a:buChar char="-"/>
            </a:pPr>
            <a:r>
              <a:rPr lang="en-US" dirty="0">
                <a:solidFill>
                  <a:schemeClr val="accent2">
                    <a:lumMod val="75000"/>
                  </a:schemeClr>
                </a:solidFill>
                <a:latin typeface="+mj-lt"/>
                <a:ea typeface="Calibri" panose="020F0502020204030204" pitchFamily="34" charset="0"/>
                <a:cs typeface="Arial" panose="020B0604020202020204" pitchFamily="34" charset="0"/>
              </a:rPr>
              <a:t>Phonics Sheets</a:t>
            </a:r>
          </a:p>
          <a:p>
            <a:pPr marL="285750" indent="-285750">
              <a:lnSpc>
                <a:spcPct val="107000"/>
              </a:lnSpc>
              <a:spcAft>
                <a:spcPts val="0"/>
              </a:spcAft>
              <a:buFontTx/>
              <a:buChar char="-"/>
            </a:pPr>
            <a:r>
              <a:rPr lang="en-US" dirty="0">
                <a:solidFill>
                  <a:schemeClr val="accent2">
                    <a:lumMod val="75000"/>
                  </a:schemeClr>
                </a:solidFill>
                <a:latin typeface="+mj-lt"/>
                <a:ea typeface="Calibri" panose="020F0502020204030204" pitchFamily="34" charset="0"/>
                <a:cs typeface="Arial" panose="020B0604020202020204" pitchFamily="34" charset="0"/>
              </a:rPr>
              <a:t>Practical </a:t>
            </a:r>
            <a:r>
              <a:rPr lang="en-US" dirty="0" err="1">
                <a:solidFill>
                  <a:schemeClr val="accent2">
                    <a:lumMod val="75000"/>
                  </a:schemeClr>
                </a:solidFill>
                <a:latin typeface="+mj-lt"/>
                <a:ea typeface="Calibri" panose="020F0502020204030204" pitchFamily="34" charset="0"/>
                <a:cs typeface="Arial" panose="020B0604020202020204" pitchFamily="34" charset="0"/>
              </a:rPr>
              <a:t>maths</a:t>
            </a:r>
            <a:r>
              <a:rPr lang="en-US" dirty="0">
                <a:solidFill>
                  <a:schemeClr val="accent2">
                    <a:lumMod val="75000"/>
                  </a:schemeClr>
                </a:solidFill>
                <a:latin typeface="+mj-lt"/>
                <a:ea typeface="Calibri" panose="020F0502020204030204" pitchFamily="34" charset="0"/>
                <a:cs typeface="Arial" panose="020B0604020202020204" pitchFamily="34" charset="0"/>
              </a:rPr>
              <a:t> (see the Reception newsletter)</a:t>
            </a:r>
          </a:p>
          <a:p>
            <a:pPr marL="285750" indent="-285750">
              <a:lnSpc>
                <a:spcPct val="107000"/>
              </a:lnSpc>
              <a:spcAft>
                <a:spcPts val="0"/>
              </a:spcAft>
              <a:buFontTx/>
              <a:buChar char="-"/>
            </a:pPr>
            <a:r>
              <a:rPr lang="en-US" dirty="0">
                <a:solidFill>
                  <a:schemeClr val="accent2">
                    <a:lumMod val="75000"/>
                  </a:schemeClr>
                </a:solidFill>
                <a:latin typeface="+mj-lt"/>
                <a:ea typeface="Calibri" panose="020F0502020204030204" pitchFamily="34" charset="0"/>
                <a:cs typeface="Arial" panose="020B0604020202020204" pitchFamily="34" charset="0"/>
              </a:rPr>
              <a:t>Reading books</a:t>
            </a:r>
          </a:p>
          <a:p>
            <a:endParaRPr lang="en-US" dirty="0">
              <a:latin typeface="+mj-lt"/>
            </a:endParaRPr>
          </a:p>
          <a:p>
            <a:pPr>
              <a:lnSpc>
                <a:spcPct val="107000"/>
              </a:lnSpc>
              <a:spcAft>
                <a:spcPts val="0"/>
              </a:spcAft>
            </a:pPr>
            <a:endParaRPr lang="en-GB" b="1" u="sng" dirty="0">
              <a:latin typeface="High Tower Text" panose="02040502050506030303" pitchFamily="18" charset="0"/>
              <a:ea typeface="Calibri" panose="020F0502020204030204" pitchFamily="34" charset="0"/>
              <a:cs typeface="Arial" panose="020B0604020202020204" pitchFamily="34" charset="0"/>
            </a:endParaRPr>
          </a:p>
        </p:txBody>
      </p:sp>
      <p:sp>
        <p:nvSpPr>
          <p:cNvPr id="5" name="Title 1">
            <a:extLst>
              <a:ext uri="{FF2B5EF4-FFF2-40B4-BE49-F238E27FC236}">
                <a16:creationId xmlns:a16="http://schemas.microsoft.com/office/drawing/2014/main" id="{7EE97048-8A7E-49C7-8B2A-9E687C2B5923}"/>
              </a:ext>
            </a:extLst>
          </p:cNvPr>
          <p:cNvSpPr txBox="1">
            <a:spLocks/>
          </p:cNvSpPr>
          <p:nvPr/>
        </p:nvSpPr>
        <p:spPr>
          <a:xfrm>
            <a:off x="175491" y="120315"/>
            <a:ext cx="11468427"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Home Learning &amp; Reading</a:t>
            </a:r>
          </a:p>
        </p:txBody>
      </p:sp>
      <p:pic>
        <p:nvPicPr>
          <p:cNvPr id="3" name="Picture 2">
            <a:extLst>
              <a:ext uri="{FF2B5EF4-FFF2-40B4-BE49-F238E27FC236}">
                <a16:creationId xmlns:a16="http://schemas.microsoft.com/office/drawing/2014/main" id="{3B40C1AA-881B-4A3D-AA26-18135BBD77CC}"/>
              </a:ext>
            </a:extLst>
          </p:cNvPr>
          <p:cNvPicPr>
            <a:picLocks noChangeAspect="1"/>
          </p:cNvPicPr>
          <p:nvPr/>
        </p:nvPicPr>
        <p:blipFill>
          <a:blip r:embed="rId2"/>
          <a:stretch>
            <a:fillRect/>
          </a:stretch>
        </p:blipFill>
        <p:spPr>
          <a:xfrm>
            <a:off x="9811142" y="4508426"/>
            <a:ext cx="2200275" cy="2085975"/>
          </a:xfrm>
          <a:prstGeom prst="rect">
            <a:avLst/>
          </a:prstGeom>
        </p:spPr>
      </p:pic>
      <p:pic>
        <p:nvPicPr>
          <p:cNvPr id="4" name="Picture 3">
            <a:extLst>
              <a:ext uri="{FF2B5EF4-FFF2-40B4-BE49-F238E27FC236}">
                <a16:creationId xmlns:a16="http://schemas.microsoft.com/office/drawing/2014/main" id="{BADEB1A4-E04B-4496-AFB9-94583C2FA758}"/>
              </a:ext>
            </a:extLst>
          </p:cNvPr>
          <p:cNvPicPr>
            <a:picLocks noChangeAspect="1"/>
          </p:cNvPicPr>
          <p:nvPr/>
        </p:nvPicPr>
        <p:blipFill>
          <a:blip r:embed="rId3"/>
          <a:stretch>
            <a:fillRect/>
          </a:stretch>
        </p:blipFill>
        <p:spPr>
          <a:xfrm>
            <a:off x="9811141" y="2145236"/>
            <a:ext cx="2200275" cy="2085975"/>
          </a:xfrm>
          <a:prstGeom prst="rect">
            <a:avLst/>
          </a:prstGeom>
        </p:spPr>
      </p:pic>
      <p:pic>
        <p:nvPicPr>
          <p:cNvPr id="6" name="Picture 5">
            <a:extLst>
              <a:ext uri="{FF2B5EF4-FFF2-40B4-BE49-F238E27FC236}">
                <a16:creationId xmlns:a16="http://schemas.microsoft.com/office/drawing/2014/main" id="{8026A25F-256A-4F5B-84CB-79EE0391F8B4}"/>
              </a:ext>
            </a:extLst>
          </p:cNvPr>
          <p:cNvPicPr>
            <a:picLocks noChangeAspect="1"/>
          </p:cNvPicPr>
          <p:nvPr/>
        </p:nvPicPr>
        <p:blipFill>
          <a:blip r:embed="rId4"/>
          <a:stretch>
            <a:fillRect/>
          </a:stretch>
        </p:blipFill>
        <p:spPr>
          <a:xfrm>
            <a:off x="329987" y="2431407"/>
            <a:ext cx="2773920" cy="3907875"/>
          </a:xfrm>
          <a:prstGeom prst="rect">
            <a:avLst/>
          </a:prstGeom>
        </p:spPr>
      </p:pic>
      <p:pic>
        <p:nvPicPr>
          <p:cNvPr id="7" name="Picture 6">
            <a:extLst>
              <a:ext uri="{FF2B5EF4-FFF2-40B4-BE49-F238E27FC236}">
                <a16:creationId xmlns:a16="http://schemas.microsoft.com/office/drawing/2014/main" id="{C7FEDFD8-226D-467D-906A-0B6704B0FAA6}"/>
              </a:ext>
            </a:extLst>
          </p:cNvPr>
          <p:cNvPicPr>
            <a:picLocks noChangeAspect="1"/>
          </p:cNvPicPr>
          <p:nvPr/>
        </p:nvPicPr>
        <p:blipFill>
          <a:blip r:embed="rId5"/>
          <a:stretch>
            <a:fillRect/>
          </a:stretch>
        </p:blipFill>
        <p:spPr>
          <a:xfrm>
            <a:off x="5466924" y="2271712"/>
            <a:ext cx="1981200" cy="2314575"/>
          </a:xfrm>
          <a:prstGeom prst="rect">
            <a:avLst/>
          </a:prstGeom>
        </p:spPr>
      </p:pic>
      <p:pic>
        <p:nvPicPr>
          <p:cNvPr id="8" name="Picture 7">
            <a:extLst>
              <a:ext uri="{FF2B5EF4-FFF2-40B4-BE49-F238E27FC236}">
                <a16:creationId xmlns:a16="http://schemas.microsoft.com/office/drawing/2014/main" id="{AF8D7711-AF81-4703-A82F-8E491D403D01}"/>
              </a:ext>
            </a:extLst>
          </p:cNvPr>
          <p:cNvPicPr>
            <a:picLocks noChangeAspect="1"/>
          </p:cNvPicPr>
          <p:nvPr/>
        </p:nvPicPr>
        <p:blipFill>
          <a:blip r:embed="rId6"/>
          <a:stretch>
            <a:fillRect/>
          </a:stretch>
        </p:blipFill>
        <p:spPr>
          <a:xfrm>
            <a:off x="5017696" y="4781463"/>
            <a:ext cx="2762250" cy="1657350"/>
          </a:xfrm>
          <a:prstGeom prst="rect">
            <a:avLst/>
          </a:prstGeom>
        </p:spPr>
      </p:pic>
    </p:spTree>
    <p:extLst>
      <p:ext uri="{BB962C8B-B14F-4D97-AF65-F5344CB8AC3E}">
        <p14:creationId xmlns:p14="http://schemas.microsoft.com/office/powerpoint/2010/main" val="3763142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2B72FF-82B8-49B9-A68A-772D66DA1480}"/>
              </a:ext>
            </a:extLst>
          </p:cNvPr>
          <p:cNvSpPr/>
          <p:nvPr/>
        </p:nvSpPr>
        <p:spPr>
          <a:xfrm>
            <a:off x="175491" y="928454"/>
            <a:ext cx="9526070" cy="4448397"/>
          </a:xfrm>
          <a:prstGeom prst="rect">
            <a:avLst/>
          </a:prstGeom>
        </p:spPr>
        <p:txBody>
          <a:bodyPr wrap="square">
            <a:spAutoFit/>
          </a:bodyPr>
          <a:lstStyle/>
          <a:p>
            <a:pPr>
              <a:lnSpc>
                <a:spcPct val="107000"/>
              </a:lnSpc>
              <a:spcAft>
                <a:spcPts val="800"/>
              </a:spcAft>
            </a:pPr>
            <a:r>
              <a:rPr lang="en-GB" dirty="0">
                <a:solidFill>
                  <a:schemeClr val="accent2">
                    <a:lumMod val="75000"/>
                  </a:schemeClr>
                </a:solidFill>
                <a:latin typeface="+mj-lt"/>
                <a:ea typeface="Calibri" panose="020F0502020204030204" pitchFamily="34" charset="0"/>
                <a:cs typeface="Calibri" panose="020F0502020204030204" pitchFamily="34" charset="0"/>
              </a:rPr>
              <a:t>Throughout your child’s time in Reception, we strive to further develop your child’s cultural capital through a range of trips, visitors and learning experiences. So far this year we have planned:</a:t>
            </a:r>
            <a:endParaRPr lang="en-GB" dirty="0">
              <a:solidFill>
                <a:schemeClr val="accent2">
                  <a:lumMod val="75000"/>
                </a:schemeClr>
              </a:solidFill>
              <a:latin typeface="+mj-lt"/>
              <a:ea typeface="Calibri" panose="020F0502020204030204" pitchFamily="34" charset="0"/>
              <a:cs typeface="Times New Roman" panose="02020603050405020304" pitchFamily="18" charset="0"/>
            </a:endParaRPr>
          </a:p>
          <a:p>
            <a:pPr>
              <a:lnSpc>
                <a:spcPct val="107000"/>
              </a:lnSpc>
              <a:spcAft>
                <a:spcPts val="800"/>
              </a:spcAft>
            </a:pPr>
            <a:endParaRPr lang="en-GB" dirty="0">
              <a:solidFill>
                <a:schemeClr val="accent2">
                  <a:lumMod val="75000"/>
                </a:schemeClr>
              </a:solidFill>
              <a:latin typeface="+mj-lt"/>
              <a:ea typeface="Calibri" panose="020F0502020204030204" pitchFamily="34" charset="0"/>
              <a:cs typeface="Calibri" panose="020F0502020204030204" pitchFamily="34" charset="0"/>
            </a:endParaRPr>
          </a:p>
          <a:p>
            <a:pPr marL="285750" indent="-285750">
              <a:lnSpc>
                <a:spcPct val="107000"/>
              </a:lnSpc>
              <a:spcAft>
                <a:spcPts val="800"/>
              </a:spcAft>
              <a:buFontTx/>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‘The Jolly Postman’ visit – Christmas </a:t>
            </a:r>
          </a:p>
          <a:p>
            <a:pPr marL="285750" indent="-285750">
              <a:lnSpc>
                <a:spcPct val="107000"/>
              </a:lnSpc>
              <a:spcAft>
                <a:spcPts val="800"/>
              </a:spcAft>
              <a:buFontTx/>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Bus Museum  visit – Transport</a:t>
            </a:r>
          </a:p>
          <a:p>
            <a:pPr marL="285750" indent="-285750">
              <a:lnSpc>
                <a:spcPct val="107000"/>
              </a:lnSpc>
              <a:spcAft>
                <a:spcPts val="800"/>
              </a:spcAft>
              <a:buFontTx/>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Fire Brigade Visit – Transport</a:t>
            </a:r>
          </a:p>
          <a:p>
            <a:pPr marL="285750" indent="-285750">
              <a:lnSpc>
                <a:spcPct val="107000"/>
              </a:lnSpc>
              <a:spcAft>
                <a:spcPts val="800"/>
              </a:spcAft>
              <a:buFontTx/>
              <a:buChar char="-"/>
            </a:pPr>
            <a:r>
              <a:rPr lang="en-GB" dirty="0">
                <a:solidFill>
                  <a:schemeClr val="accent2">
                    <a:lumMod val="75000"/>
                  </a:schemeClr>
                </a:solidFill>
                <a:latin typeface="+mj-lt"/>
                <a:ea typeface="Calibri" panose="020F0502020204030204" pitchFamily="34" charset="0"/>
                <a:cs typeface="Calibri" panose="020F0502020204030204" pitchFamily="34" charset="0"/>
              </a:rPr>
              <a:t>Forest School </a:t>
            </a:r>
          </a:p>
          <a:p>
            <a:pPr marL="285750" indent="-285750">
              <a:lnSpc>
                <a:spcPct val="107000"/>
              </a:lnSpc>
              <a:spcAft>
                <a:spcPts val="800"/>
              </a:spcAft>
              <a:buFontTx/>
              <a:buChar char="-"/>
            </a:pPr>
            <a:r>
              <a:rPr lang="en-GB" dirty="0" err="1">
                <a:solidFill>
                  <a:schemeClr val="accent2">
                    <a:lumMod val="75000"/>
                  </a:schemeClr>
                </a:solidFill>
                <a:latin typeface="+mj-lt"/>
                <a:ea typeface="Calibri" panose="020F0502020204030204" pitchFamily="34" charset="0"/>
                <a:cs typeface="Calibri" panose="020F0502020204030204" pitchFamily="34" charset="0"/>
              </a:rPr>
              <a:t>Bocketts</a:t>
            </a:r>
            <a:r>
              <a:rPr lang="en-GB" dirty="0">
                <a:solidFill>
                  <a:schemeClr val="accent2">
                    <a:lumMod val="75000"/>
                  </a:schemeClr>
                </a:solidFill>
                <a:latin typeface="+mj-lt"/>
                <a:ea typeface="Calibri" panose="020F0502020204030204" pitchFamily="34" charset="0"/>
                <a:cs typeface="Calibri" panose="020F0502020204030204" pitchFamily="34" charset="0"/>
              </a:rPr>
              <a:t> Farm trip – Animals and growing</a:t>
            </a:r>
          </a:p>
          <a:p>
            <a:pPr marL="285750" indent="-285750">
              <a:lnSpc>
                <a:spcPct val="107000"/>
              </a:lnSpc>
              <a:spcAft>
                <a:spcPts val="800"/>
              </a:spcAft>
              <a:buFontTx/>
              <a:buChar char="-"/>
            </a:pPr>
            <a:endParaRPr lang="en-GB" dirty="0">
              <a:solidFill>
                <a:schemeClr val="accent2">
                  <a:lumMod val="75000"/>
                </a:schemeClr>
              </a:solidFill>
              <a:latin typeface="+mj-lt"/>
              <a:ea typeface="Calibri" panose="020F0502020204030204" pitchFamily="34" charset="0"/>
              <a:cs typeface="Calibri" panose="020F0502020204030204" pitchFamily="34" charset="0"/>
            </a:endParaRPr>
          </a:p>
          <a:p>
            <a:pPr>
              <a:lnSpc>
                <a:spcPct val="107000"/>
              </a:lnSpc>
              <a:spcAft>
                <a:spcPts val="800"/>
              </a:spcAft>
            </a:pPr>
            <a:r>
              <a:rPr lang="en-GB" dirty="0">
                <a:solidFill>
                  <a:schemeClr val="accent2">
                    <a:lumMod val="75000"/>
                  </a:schemeClr>
                </a:solidFill>
                <a:latin typeface="+mj-lt"/>
                <a:ea typeface="Calibri" panose="020F0502020204030204" pitchFamily="34" charset="0"/>
                <a:cs typeface="Calibri" panose="020F0502020204030204" pitchFamily="34" charset="0"/>
              </a:rPr>
              <a:t>Our smaller, in-school experiences such as dress up days and character visits are subject to change – we will inform you of the details of any events closer to the time.</a:t>
            </a:r>
          </a:p>
        </p:txBody>
      </p:sp>
      <p:sp>
        <p:nvSpPr>
          <p:cNvPr id="4" name="Title 1">
            <a:extLst>
              <a:ext uri="{FF2B5EF4-FFF2-40B4-BE49-F238E27FC236}">
                <a16:creationId xmlns:a16="http://schemas.microsoft.com/office/drawing/2014/main" id="{049F6481-F76D-450A-8695-1A7B16AA7654}"/>
              </a:ext>
            </a:extLst>
          </p:cNvPr>
          <p:cNvSpPr txBox="1">
            <a:spLocks/>
          </p:cNvSpPr>
          <p:nvPr/>
        </p:nvSpPr>
        <p:spPr>
          <a:xfrm>
            <a:off x="175491" y="120315"/>
            <a:ext cx="11468427"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Additional Opportunities</a:t>
            </a:r>
          </a:p>
        </p:txBody>
      </p:sp>
    </p:spTree>
    <p:extLst>
      <p:ext uri="{BB962C8B-B14F-4D97-AF65-F5344CB8AC3E}">
        <p14:creationId xmlns:p14="http://schemas.microsoft.com/office/powerpoint/2010/main" val="4253295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2B72FF-82B8-49B9-A68A-772D66DA1480}"/>
              </a:ext>
            </a:extLst>
          </p:cNvPr>
          <p:cNvSpPr/>
          <p:nvPr/>
        </p:nvSpPr>
        <p:spPr>
          <a:xfrm>
            <a:off x="175491" y="928454"/>
            <a:ext cx="9526070" cy="4133760"/>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GB" sz="2400" dirty="0">
                <a:solidFill>
                  <a:schemeClr val="accent2">
                    <a:lumMod val="75000"/>
                  </a:schemeClr>
                </a:solidFill>
                <a:latin typeface="+mj-lt"/>
                <a:ea typeface="Calibri" panose="020F0502020204030204" pitchFamily="34" charset="0"/>
                <a:cs typeface="Calibri" panose="020F0502020204030204" pitchFamily="34" charset="0"/>
              </a:rPr>
              <a:t>Visual behaviour system used across the school.</a:t>
            </a:r>
          </a:p>
          <a:p>
            <a:pPr marL="285750" indent="-285750">
              <a:lnSpc>
                <a:spcPct val="107000"/>
              </a:lnSpc>
              <a:spcAft>
                <a:spcPts val="800"/>
              </a:spcAft>
              <a:buFont typeface="Arial" panose="020B0604020202020204" pitchFamily="34" charset="0"/>
              <a:buChar char="•"/>
            </a:pPr>
            <a:r>
              <a:rPr lang="en-GB" sz="2400" dirty="0">
                <a:solidFill>
                  <a:schemeClr val="accent2">
                    <a:lumMod val="75000"/>
                  </a:schemeClr>
                </a:solidFill>
                <a:latin typeface="+mj-lt"/>
                <a:ea typeface="Calibri" panose="020F0502020204030204" pitchFamily="34" charset="0"/>
                <a:cs typeface="Calibri" panose="020F0502020204030204" pitchFamily="34" charset="0"/>
              </a:rPr>
              <a:t>Children are able to move up and down the colours as and when.</a:t>
            </a:r>
          </a:p>
          <a:p>
            <a:pPr marL="285750" indent="-285750">
              <a:lnSpc>
                <a:spcPct val="107000"/>
              </a:lnSpc>
              <a:spcAft>
                <a:spcPts val="800"/>
              </a:spcAft>
              <a:buFont typeface="Arial" panose="020B0604020202020204" pitchFamily="34" charset="0"/>
              <a:buChar char="•"/>
            </a:pPr>
            <a:r>
              <a:rPr lang="en-GB" sz="2400" dirty="0">
                <a:solidFill>
                  <a:schemeClr val="accent2">
                    <a:lumMod val="75000"/>
                  </a:schemeClr>
                </a:solidFill>
                <a:latin typeface="+mj-lt"/>
                <a:ea typeface="Calibri" panose="020F0502020204030204" pitchFamily="34" charset="0"/>
                <a:cs typeface="Calibri" panose="020F0502020204030204" pitchFamily="34" charset="0"/>
              </a:rPr>
              <a:t>We encourage children to ‘stay on green’ by making ‘green choices’ throughout the day.</a:t>
            </a:r>
          </a:p>
          <a:p>
            <a:pPr marL="285750" indent="-285750">
              <a:lnSpc>
                <a:spcPct val="107000"/>
              </a:lnSpc>
              <a:spcAft>
                <a:spcPts val="800"/>
              </a:spcAft>
              <a:buFont typeface="Arial" panose="020B0604020202020204" pitchFamily="34" charset="0"/>
              <a:buChar char="•"/>
            </a:pPr>
            <a:r>
              <a:rPr lang="en-GB" sz="2400" dirty="0">
                <a:solidFill>
                  <a:schemeClr val="accent2">
                    <a:lumMod val="75000"/>
                  </a:schemeClr>
                </a:solidFill>
                <a:latin typeface="+mj-lt"/>
                <a:ea typeface="Calibri" panose="020F0502020204030204" pitchFamily="34" charset="0"/>
                <a:cs typeface="Calibri" panose="020F0502020204030204" pitchFamily="34" charset="0"/>
              </a:rPr>
              <a:t>Children can earn Green Points for their green choices. </a:t>
            </a:r>
          </a:p>
          <a:p>
            <a:pPr marL="285750" indent="-285750">
              <a:lnSpc>
                <a:spcPct val="107000"/>
              </a:lnSpc>
              <a:spcAft>
                <a:spcPts val="800"/>
              </a:spcAft>
              <a:buFont typeface="Arial" panose="020B0604020202020204" pitchFamily="34" charset="0"/>
              <a:buChar char="•"/>
            </a:pPr>
            <a:r>
              <a:rPr lang="en-GB" sz="2400" dirty="0">
                <a:solidFill>
                  <a:schemeClr val="accent2">
                    <a:lumMod val="75000"/>
                  </a:schemeClr>
                </a:solidFill>
                <a:latin typeface="+mj-lt"/>
                <a:ea typeface="Calibri" panose="020F0502020204030204" pitchFamily="34" charset="0"/>
                <a:cs typeface="Calibri" panose="020F0502020204030204" pitchFamily="34" charset="0"/>
              </a:rPr>
              <a:t>Green Points contribute to earning Green Time on a Friday afternoon when children can vote for their favourite activity to do after lunch. </a:t>
            </a:r>
          </a:p>
          <a:p>
            <a:pPr marL="285750" indent="-285750">
              <a:lnSpc>
                <a:spcPct val="107000"/>
              </a:lnSpc>
              <a:spcAft>
                <a:spcPts val="800"/>
              </a:spcAft>
              <a:buFont typeface="Arial" panose="020B0604020202020204" pitchFamily="34" charset="0"/>
              <a:buChar char="•"/>
            </a:pPr>
            <a:r>
              <a:rPr lang="en-GB" sz="2400" dirty="0">
                <a:solidFill>
                  <a:schemeClr val="accent2">
                    <a:lumMod val="75000"/>
                  </a:schemeClr>
                </a:solidFill>
                <a:latin typeface="+mj-lt"/>
                <a:ea typeface="Calibri" panose="020F0502020204030204" pitchFamily="34" charset="0"/>
                <a:cs typeface="Calibri" panose="020F0502020204030204" pitchFamily="34" charset="0"/>
              </a:rPr>
              <a:t>Moving to Red: consequences.</a:t>
            </a:r>
          </a:p>
        </p:txBody>
      </p:sp>
      <p:sp>
        <p:nvSpPr>
          <p:cNvPr id="4" name="Title 1">
            <a:extLst>
              <a:ext uri="{FF2B5EF4-FFF2-40B4-BE49-F238E27FC236}">
                <a16:creationId xmlns:a16="http://schemas.microsoft.com/office/drawing/2014/main" id="{049F6481-F76D-450A-8695-1A7B16AA7654}"/>
              </a:ext>
            </a:extLst>
          </p:cNvPr>
          <p:cNvSpPr txBox="1">
            <a:spLocks/>
          </p:cNvSpPr>
          <p:nvPr/>
        </p:nvSpPr>
        <p:spPr>
          <a:xfrm>
            <a:off x="175491" y="120315"/>
            <a:ext cx="11468427"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Stay on Green</a:t>
            </a:r>
          </a:p>
        </p:txBody>
      </p:sp>
    </p:spTree>
    <p:extLst>
      <p:ext uri="{BB962C8B-B14F-4D97-AF65-F5344CB8AC3E}">
        <p14:creationId xmlns:p14="http://schemas.microsoft.com/office/powerpoint/2010/main" val="3791731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D20EC0-41E9-45B4-A40F-511EFCF1DB42}"/>
              </a:ext>
            </a:extLst>
          </p:cNvPr>
          <p:cNvSpPr txBox="1"/>
          <p:nvPr/>
        </p:nvSpPr>
        <p:spPr>
          <a:xfrm>
            <a:off x="175491" y="764781"/>
            <a:ext cx="9561176" cy="4708981"/>
          </a:xfrm>
          <a:prstGeom prst="rect">
            <a:avLst/>
          </a:prstGeom>
          <a:noFill/>
        </p:spPr>
        <p:txBody>
          <a:bodyPr wrap="square">
            <a:spAutoFit/>
          </a:bodyPr>
          <a:lstStyle/>
          <a:p>
            <a:pPr marL="342900" lvl="0" indent="-342900">
              <a:buFont typeface="Arial" panose="020B0604020202020204" pitchFamily="34" charset="0"/>
              <a:buChar char="•"/>
            </a:pPr>
            <a:r>
              <a:rPr lang="en-GB" sz="2000" dirty="0">
                <a:solidFill>
                  <a:schemeClr val="accent2">
                    <a:lumMod val="75000"/>
                  </a:schemeClr>
                </a:solidFill>
                <a:effectLst/>
                <a:latin typeface="+mj-lt"/>
                <a:ea typeface="Times New Roman" panose="02020603050405020304" pitchFamily="18" charset="0"/>
                <a:cs typeface="Calibri" panose="020F0502020204030204" pitchFamily="34" charset="0"/>
              </a:rPr>
              <a:t>We will always inform you of any concerns, bumps or special achievements at pick-up time, though will not be able to provide detailed feedback regularly. </a:t>
            </a:r>
          </a:p>
          <a:p>
            <a:pPr marL="342900" lvl="0" indent="-342900">
              <a:buFont typeface="Arial" panose="020B0604020202020204" pitchFamily="34" charset="0"/>
              <a:buChar char="•"/>
            </a:pPr>
            <a:endParaRPr lang="en-GB" sz="2000" dirty="0">
              <a:solidFill>
                <a:schemeClr val="accent2">
                  <a:lumMod val="75000"/>
                </a:schemeClr>
              </a:solidFill>
              <a:latin typeface="+mj-lt"/>
              <a:ea typeface="Times New Roman" panose="02020603050405020304" pitchFamily="18" charset="0"/>
              <a:cs typeface="Calibri" panose="020F0502020204030204" pitchFamily="34" charset="0"/>
            </a:endParaRPr>
          </a:p>
          <a:p>
            <a:pPr marL="342900" lvl="0" indent="-342900">
              <a:buFont typeface="Arial" panose="020B0604020202020204" pitchFamily="34" charset="0"/>
              <a:buChar char="•"/>
            </a:pPr>
            <a:r>
              <a:rPr lang="en-GB" sz="2000" dirty="0">
                <a:solidFill>
                  <a:schemeClr val="accent2">
                    <a:lumMod val="75000"/>
                  </a:schemeClr>
                </a:solidFill>
                <a:effectLst/>
                <a:latin typeface="+mj-lt"/>
                <a:ea typeface="Times New Roman" panose="02020603050405020304" pitchFamily="18" charset="0"/>
                <a:cs typeface="Calibri" panose="020F0502020204030204" pitchFamily="34" charset="0"/>
              </a:rPr>
              <a:t>Please see information specific to Reception families in our weekly newsletter. All other notices will be in the whole school newsletter on a Friday. </a:t>
            </a:r>
          </a:p>
          <a:p>
            <a:pPr marL="342900" lvl="0" indent="-342900">
              <a:buFont typeface="Arial" panose="020B0604020202020204" pitchFamily="34" charset="0"/>
              <a:buChar char="•"/>
            </a:pPr>
            <a:endParaRPr lang="en-GB" sz="2000" b="1" u="sng" dirty="0">
              <a:solidFill>
                <a:schemeClr val="accent2">
                  <a:lumMod val="75000"/>
                </a:schemeClr>
              </a:solidFill>
              <a:latin typeface="+mj-lt"/>
              <a:ea typeface="Times New Roman" panose="02020603050405020304" pitchFamily="18" charset="0"/>
              <a:cs typeface="Calibri" panose="020F0502020204030204" pitchFamily="34" charset="0"/>
            </a:endParaRPr>
          </a:p>
          <a:p>
            <a:pPr marL="342900" indent="-342900">
              <a:buFont typeface="Arial" panose="020B0604020202020204" pitchFamily="34" charset="0"/>
              <a:buChar char="•"/>
            </a:pPr>
            <a:r>
              <a:rPr lang="en-GB" sz="2000" dirty="0">
                <a:solidFill>
                  <a:schemeClr val="accent2">
                    <a:lumMod val="75000"/>
                  </a:schemeClr>
                </a:solidFill>
                <a:effectLst/>
                <a:latin typeface="+mj-lt"/>
                <a:ea typeface="Times New Roman" panose="02020603050405020304" pitchFamily="18" charset="0"/>
                <a:cs typeface="Calibri" panose="020F0502020204030204" pitchFamily="34" charset="0"/>
              </a:rPr>
              <a:t>If you have any questions or concerns, please do contact your child’s class </a:t>
            </a:r>
            <a:r>
              <a:rPr lang="en-GB" sz="2000" dirty="0">
                <a:solidFill>
                  <a:schemeClr val="accent2">
                    <a:lumMod val="75000"/>
                  </a:schemeClr>
                </a:solidFill>
                <a:latin typeface="+mj-lt"/>
                <a:ea typeface="Times New Roman" panose="02020603050405020304" pitchFamily="18" charset="0"/>
                <a:cs typeface="Calibri" panose="020F0502020204030204" pitchFamily="34" charset="0"/>
              </a:rPr>
              <a:t>teacher. At drop off, please share any urgent messages with the staff on the gate, who will inform the teacher at 9am. </a:t>
            </a:r>
          </a:p>
          <a:p>
            <a:endParaRPr lang="en-GB" sz="2000" dirty="0">
              <a:solidFill>
                <a:schemeClr val="accent2">
                  <a:lumMod val="75000"/>
                </a:schemeClr>
              </a:solidFill>
              <a:latin typeface="+mj-lt"/>
              <a:ea typeface="Times New Roman" panose="02020603050405020304" pitchFamily="18" charset="0"/>
              <a:cs typeface="Calibri" panose="020F0502020204030204" pitchFamily="34" charset="0"/>
            </a:endParaRPr>
          </a:p>
          <a:p>
            <a:pPr marL="342900" indent="-342900">
              <a:buFont typeface="Arial" panose="020B0604020202020204" pitchFamily="34" charset="0"/>
              <a:buChar char="•"/>
            </a:pPr>
            <a:r>
              <a:rPr lang="en-GB" sz="2000" dirty="0">
                <a:solidFill>
                  <a:schemeClr val="accent2">
                    <a:lumMod val="75000"/>
                  </a:schemeClr>
                </a:solidFill>
                <a:latin typeface="+mj-lt"/>
                <a:ea typeface="Times New Roman" panose="02020603050405020304" pitchFamily="18" charset="0"/>
                <a:cs typeface="Calibri" panose="020F0502020204030204" pitchFamily="34" charset="0"/>
              </a:rPr>
              <a:t>You can also contact teachers through the school email address or at pick-up time (though please be warned this is a busy time and so you may need to wait a few minutes).</a:t>
            </a:r>
          </a:p>
          <a:p>
            <a:pPr marL="342900" indent="-342900">
              <a:buFont typeface="Arial" panose="020B0604020202020204" pitchFamily="34" charset="0"/>
              <a:buChar char="•"/>
            </a:pPr>
            <a:endParaRPr lang="en-GB" sz="2000" dirty="0">
              <a:solidFill>
                <a:schemeClr val="accent2">
                  <a:lumMod val="75000"/>
                </a:schemeClr>
              </a:solidFill>
              <a:latin typeface="+mj-lt"/>
              <a:ea typeface="Calibri" panose="020F0502020204030204" pitchFamily="34" charset="0"/>
            </a:endParaRPr>
          </a:p>
          <a:p>
            <a:pPr marL="342900" indent="-342900">
              <a:buFont typeface="Arial" panose="020B0604020202020204" pitchFamily="34" charset="0"/>
              <a:buChar char="•"/>
            </a:pPr>
            <a:r>
              <a:rPr lang="en-GB" sz="2000" b="1" u="sng" dirty="0">
                <a:effectLst/>
                <a:latin typeface="+mj-lt"/>
                <a:ea typeface="Calibri" panose="020F0502020204030204" pitchFamily="34" charset="0"/>
              </a:rPr>
              <a:t>School email </a:t>
            </a:r>
            <a:r>
              <a:rPr lang="en-GB" sz="2000" dirty="0">
                <a:solidFill>
                  <a:schemeClr val="accent2">
                    <a:lumMod val="75000"/>
                  </a:schemeClr>
                </a:solidFill>
                <a:effectLst/>
                <a:latin typeface="+mj-lt"/>
                <a:ea typeface="Calibri" panose="020F0502020204030204" pitchFamily="34" charset="0"/>
              </a:rPr>
              <a:t>–</a:t>
            </a:r>
            <a:r>
              <a:rPr lang="en-GB" sz="2000" u="sng" dirty="0">
                <a:solidFill>
                  <a:schemeClr val="accent2">
                    <a:lumMod val="75000"/>
                  </a:schemeClr>
                </a:solidFill>
                <a:effectLst/>
                <a:latin typeface="+mj-lt"/>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info.saxon@lumenlearningtrust.co.uk</a:t>
            </a:r>
            <a:endParaRPr lang="en-GB" sz="2000" dirty="0">
              <a:solidFill>
                <a:schemeClr val="accent2">
                  <a:lumMod val="75000"/>
                </a:schemeClr>
              </a:solidFill>
              <a:latin typeface="+mj-lt"/>
            </a:endParaRPr>
          </a:p>
        </p:txBody>
      </p:sp>
      <p:sp>
        <p:nvSpPr>
          <p:cNvPr id="4" name="Title 1">
            <a:extLst>
              <a:ext uri="{FF2B5EF4-FFF2-40B4-BE49-F238E27FC236}">
                <a16:creationId xmlns:a16="http://schemas.microsoft.com/office/drawing/2014/main" id="{9E5E6528-1E22-4418-BE79-D89FA2D7826E}"/>
              </a:ext>
            </a:extLst>
          </p:cNvPr>
          <p:cNvSpPr txBox="1">
            <a:spLocks/>
          </p:cNvSpPr>
          <p:nvPr/>
        </p:nvSpPr>
        <p:spPr>
          <a:xfrm>
            <a:off x="175491" y="120315"/>
            <a:ext cx="11468427" cy="808139"/>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Communication with Families</a:t>
            </a:r>
          </a:p>
        </p:txBody>
      </p:sp>
    </p:spTree>
    <p:extLst>
      <p:ext uri="{BB962C8B-B14F-4D97-AF65-F5344CB8AC3E}">
        <p14:creationId xmlns:p14="http://schemas.microsoft.com/office/powerpoint/2010/main" val="2763846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2B1406-2AA6-4E31-949F-D1D61F5CAFAF}"/>
              </a:ext>
            </a:extLst>
          </p:cNvPr>
          <p:cNvSpPr txBox="1"/>
          <p:nvPr/>
        </p:nvSpPr>
        <p:spPr>
          <a:xfrm>
            <a:off x="375407" y="0"/>
            <a:ext cx="8707773" cy="7232749"/>
          </a:xfrm>
          <a:prstGeom prst="rect">
            <a:avLst/>
          </a:prstGeom>
          <a:noFill/>
        </p:spPr>
        <p:txBody>
          <a:bodyPr wrap="square" rtlCol="0">
            <a:spAutoFit/>
          </a:bodyPr>
          <a:lstStyle/>
          <a:p>
            <a:r>
              <a:rPr lang="en-GB" sz="3600" dirty="0">
                <a:solidFill>
                  <a:srgbClr val="92D050"/>
                </a:solidFill>
              </a:rPr>
              <a:t>Reminders</a:t>
            </a:r>
            <a:r>
              <a:rPr lang="en-GB" dirty="0">
                <a:solidFill>
                  <a:schemeClr val="accent1">
                    <a:lumMod val="75000"/>
                  </a:schemeClr>
                </a:solidFill>
              </a:rPr>
              <a:t> </a:t>
            </a:r>
          </a:p>
          <a:p>
            <a:pPr marL="342900" indent="-342900">
              <a:buFont typeface="Arial" panose="020B0604020202020204" pitchFamily="34" charset="0"/>
              <a:buChar char="•"/>
            </a:pPr>
            <a:r>
              <a:rPr lang="en-GB" sz="2000" dirty="0">
                <a:solidFill>
                  <a:schemeClr val="accent1">
                    <a:lumMod val="75000"/>
                  </a:schemeClr>
                </a:solidFill>
              </a:rPr>
              <a:t>Please label all of your child’s uniform</a:t>
            </a:r>
          </a:p>
          <a:p>
            <a:pPr marL="342900" indent="-342900">
              <a:buFont typeface="Arial" panose="020B0604020202020204" pitchFamily="34" charset="0"/>
              <a:buChar char="•"/>
            </a:pPr>
            <a:endParaRPr lang="en-GB" sz="2000" dirty="0">
              <a:solidFill>
                <a:schemeClr val="accent1">
                  <a:lumMod val="75000"/>
                </a:schemeClr>
              </a:solidFill>
            </a:endParaRPr>
          </a:p>
          <a:p>
            <a:pPr marL="342900" indent="-342900">
              <a:buFont typeface="Arial" panose="020B0604020202020204" pitchFamily="34" charset="0"/>
              <a:buChar char="•"/>
            </a:pPr>
            <a:r>
              <a:rPr lang="en-GB" sz="2000" dirty="0">
                <a:solidFill>
                  <a:schemeClr val="accent1">
                    <a:lumMod val="75000"/>
                  </a:schemeClr>
                </a:solidFill>
              </a:rPr>
              <a:t>Cool Milk – </a:t>
            </a:r>
            <a:r>
              <a:rPr lang="en-GB" sz="2000" dirty="0">
                <a:solidFill>
                  <a:schemeClr val="accent1">
                    <a:lumMod val="75000"/>
                  </a:schemeClr>
                </a:solidFill>
                <a:hlinkClick r:id="rId2"/>
              </a:rPr>
              <a:t>www.coolmilk.com</a:t>
            </a:r>
            <a:endParaRPr lang="en-GB" sz="2000" dirty="0">
              <a:solidFill>
                <a:schemeClr val="accent1">
                  <a:lumMod val="75000"/>
                </a:schemeClr>
              </a:solidFill>
            </a:endParaRPr>
          </a:p>
          <a:p>
            <a:endParaRPr lang="en-GB" sz="2000" dirty="0">
              <a:solidFill>
                <a:schemeClr val="accent1">
                  <a:lumMod val="75000"/>
                </a:schemeClr>
              </a:solidFill>
            </a:endParaRPr>
          </a:p>
          <a:p>
            <a:pPr marL="342900" indent="-342900">
              <a:buFont typeface="Arial" panose="020B0604020202020204" pitchFamily="34" charset="0"/>
              <a:buChar char="•"/>
            </a:pPr>
            <a:r>
              <a:rPr lang="en-GB" sz="2000" dirty="0">
                <a:solidFill>
                  <a:schemeClr val="accent1">
                    <a:lumMod val="75000"/>
                  </a:schemeClr>
                </a:solidFill>
              </a:rPr>
              <a:t>Tuesday is PE day</a:t>
            </a:r>
          </a:p>
          <a:p>
            <a:pPr marL="342900" indent="-342900">
              <a:buFont typeface="Arial" panose="020B0604020202020204" pitchFamily="34" charset="0"/>
              <a:buChar char="•"/>
            </a:pPr>
            <a:endParaRPr lang="en-GB" sz="2000" dirty="0">
              <a:solidFill>
                <a:schemeClr val="accent1">
                  <a:lumMod val="75000"/>
                </a:schemeClr>
              </a:solidFill>
            </a:endParaRPr>
          </a:p>
          <a:p>
            <a:pPr marL="342900" indent="-342900">
              <a:buFont typeface="Arial" panose="020B0604020202020204" pitchFamily="34" charset="0"/>
              <a:buChar char="•"/>
            </a:pPr>
            <a:r>
              <a:rPr lang="en-GB" sz="2000" dirty="0">
                <a:solidFill>
                  <a:schemeClr val="accent1">
                    <a:lumMod val="75000"/>
                  </a:schemeClr>
                </a:solidFill>
              </a:rPr>
              <a:t>Swimming in the Summer Term</a:t>
            </a:r>
          </a:p>
          <a:p>
            <a:endParaRPr lang="en-GB" sz="2000" dirty="0">
              <a:solidFill>
                <a:schemeClr val="accent1">
                  <a:lumMod val="75000"/>
                </a:schemeClr>
              </a:solidFill>
            </a:endParaRPr>
          </a:p>
          <a:p>
            <a:pPr marL="342900" indent="-342900">
              <a:buFont typeface="Arial" panose="020B0604020202020204" pitchFamily="34" charset="0"/>
              <a:buChar char="•"/>
            </a:pPr>
            <a:r>
              <a:rPr lang="en-GB" sz="2000" dirty="0">
                <a:solidFill>
                  <a:schemeClr val="accent1">
                    <a:lumMod val="75000"/>
                  </a:schemeClr>
                </a:solidFill>
              </a:rPr>
              <a:t>Please send in a named water bottle each day. We do offer the children a healthy snack in the morning but they are very welcome to bring in something from home. </a:t>
            </a:r>
          </a:p>
          <a:p>
            <a:endParaRPr lang="en-GB" sz="2000" dirty="0">
              <a:solidFill>
                <a:schemeClr val="accent1">
                  <a:lumMod val="75000"/>
                </a:schemeClr>
              </a:solidFill>
            </a:endParaRPr>
          </a:p>
          <a:p>
            <a:r>
              <a:rPr lang="en-GB" b="1" dirty="0">
                <a:solidFill>
                  <a:schemeClr val="accent1">
                    <a:lumMod val="75000"/>
                  </a:schemeClr>
                </a:solidFill>
              </a:rPr>
              <a:t>Healthy snack suggestions: </a:t>
            </a:r>
          </a:p>
          <a:p>
            <a:pPr marL="342900" indent="-342900">
              <a:buFont typeface="Arial" panose="020B0604020202020204" pitchFamily="34" charset="0"/>
              <a:buChar char="•"/>
            </a:pPr>
            <a:r>
              <a:rPr lang="en-GB" dirty="0">
                <a:solidFill>
                  <a:schemeClr val="accent1">
                    <a:lumMod val="75000"/>
                  </a:schemeClr>
                </a:solidFill>
              </a:rPr>
              <a:t>Fresh fruit or vegetables</a:t>
            </a:r>
          </a:p>
          <a:p>
            <a:pPr marL="342900" indent="-342900">
              <a:buFont typeface="Arial" panose="020B0604020202020204" pitchFamily="34" charset="0"/>
              <a:buChar char="•"/>
            </a:pPr>
            <a:r>
              <a:rPr lang="en-GB" dirty="0">
                <a:solidFill>
                  <a:schemeClr val="accent1">
                    <a:lumMod val="75000"/>
                  </a:schemeClr>
                </a:solidFill>
              </a:rPr>
              <a:t>Dried fruit</a:t>
            </a:r>
          </a:p>
          <a:p>
            <a:pPr marL="342900" indent="-342900">
              <a:buFont typeface="Arial" panose="020B0604020202020204" pitchFamily="34" charset="0"/>
              <a:buChar char="•"/>
            </a:pPr>
            <a:r>
              <a:rPr lang="en-GB" dirty="0">
                <a:solidFill>
                  <a:schemeClr val="accent1">
                    <a:lumMod val="75000"/>
                  </a:schemeClr>
                </a:solidFill>
              </a:rPr>
              <a:t>Plain rice cakes</a:t>
            </a:r>
          </a:p>
          <a:p>
            <a:pPr marL="342900" indent="-342900">
              <a:buFont typeface="Arial" panose="020B0604020202020204" pitchFamily="34" charset="0"/>
              <a:buChar char="•"/>
            </a:pPr>
            <a:r>
              <a:rPr lang="en-GB" dirty="0">
                <a:solidFill>
                  <a:schemeClr val="accent1">
                    <a:lumMod val="75000"/>
                  </a:schemeClr>
                </a:solidFill>
              </a:rPr>
              <a:t>Bread sticks</a:t>
            </a:r>
          </a:p>
          <a:p>
            <a:pPr marL="342900" indent="-342900">
              <a:buFont typeface="Arial" panose="020B0604020202020204" pitchFamily="34" charset="0"/>
              <a:buChar char="•"/>
            </a:pPr>
            <a:r>
              <a:rPr lang="en-GB" dirty="0">
                <a:solidFill>
                  <a:schemeClr val="accent1">
                    <a:lumMod val="75000"/>
                  </a:schemeClr>
                </a:solidFill>
              </a:rPr>
              <a:t>Yoghurt tube</a:t>
            </a:r>
          </a:p>
          <a:p>
            <a:pPr marL="342900" indent="-342900">
              <a:buFont typeface="Arial" panose="020B0604020202020204" pitchFamily="34" charset="0"/>
              <a:buChar char="•"/>
            </a:pPr>
            <a:r>
              <a:rPr lang="en-GB" dirty="0">
                <a:solidFill>
                  <a:schemeClr val="accent1">
                    <a:lumMod val="75000"/>
                  </a:schemeClr>
                </a:solidFill>
              </a:rPr>
              <a:t>Plain crackers</a:t>
            </a:r>
          </a:p>
          <a:p>
            <a:pPr marL="342900" indent="-342900">
              <a:buFont typeface="Arial" panose="020B0604020202020204" pitchFamily="34" charset="0"/>
              <a:buChar char="•"/>
            </a:pPr>
            <a:r>
              <a:rPr lang="en-GB" dirty="0">
                <a:solidFill>
                  <a:schemeClr val="accent1">
                    <a:lumMod val="75000"/>
                  </a:schemeClr>
                </a:solidFill>
              </a:rPr>
              <a:t>A pitta bread or wrap (with no filling)</a:t>
            </a:r>
          </a:p>
          <a:p>
            <a:r>
              <a:rPr lang="en-GB" sz="2400" b="1" dirty="0">
                <a:solidFill>
                  <a:schemeClr val="accent1">
                    <a:lumMod val="75000"/>
                  </a:schemeClr>
                </a:solidFill>
              </a:rPr>
              <a:t>No </a:t>
            </a:r>
            <a:r>
              <a:rPr lang="en-GB" sz="2400" b="1" u="sng" dirty="0">
                <a:solidFill>
                  <a:schemeClr val="accent1">
                    <a:lumMod val="75000"/>
                  </a:schemeClr>
                </a:solidFill>
              </a:rPr>
              <a:t>nuts</a:t>
            </a:r>
            <a:r>
              <a:rPr lang="en-GB" sz="2400" b="1" dirty="0">
                <a:solidFill>
                  <a:schemeClr val="accent1">
                    <a:lumMod val="75000"/>
                  </a:schemeClr>
                </a:solidFill>
              </a:rPr>
              <a:t> please!</a:t>
            </a:r>
          </a:p>
          <a:p>
            <a:endParaRPr lang="en-GB" sz="2000" dirty="0">
              <a:solidFill>
                <a:schemeClr val="accent1">
                  <a:lumMod val="75000"/>
                </a:schemeClr>
              </a:solidFill>
            </a:endParaRPr>
          </a:p>
        </p:txBody>
      </p:sp>
      <p:pic>
        <p:nvPicPr>
          <p:cNvPr id="3" name="Picture 2">
            <a:extLst>
              <a:ext uri="{FF2B5EF4-FFF2-40B4-BE49-F238E27FC236}">
                <a16:creationId xmlns:a16="http://schemas.microsoft.com/office/drawing/2014/main" id="{7B813810-CC85-4F84-9783-49F3D747295E}"/>
              </a:ext>
            </a:extLst>
          </p:cNvPr>
          <p:cNvPicPr>
            <a:picLocks noChangeAspect="1"/>
          </p:cNvPicPr>
          <p:nvPr/>
        </p:nvPicPr>
        <p:blipFill>
          <a:blip r:embed="rId3"/>
          <a:stretch>
            <a:fillRect/>
          </a:stretch>
        </p:blipFill>
        <p:spPr>
          <a:xfrm>
            <a:off x="9188916" y="3031571"/>
            <a:ext cx="2857500" cy="1600200"/>
          </a:xfrm>
          <a:prstGeom prst="rect">
            <a:avLst/>
          </a:prstGeom>
        </p:spPr>
      </p:pic>
      <p:pic>
        <p:nvPicPr>
          <p:cNvPr id="4" name="Picture 3">
            <a:extLst>
              <a:ext uri="{FF2B5EF4-FFF2-40B4-BE49-F238E27FC236}">
                <a16:creationId xmlns:a16="http://schemas.microsoft.com/office/drawing/2014/main" id="{5DD68BF7-91BB-485E-91A7-28B66E788806}"/>
              </a:ext>
            </a:extLst>
          </p:cNvPr>
          <p:cNvPicPr>
            <a:picLocks noChangeAspect="1"/>
          </p:cNvPicPr>
          <p:nvPr/>
        </p:nvPicPr>
        <p:blipFill>
          <a:blip r:embed="rId4"/>
          <a:stretch>
            <a:fillRect/>
          </a:stretch>
        </p:blipFill>
        <p:spPr>
          <a:xfrm>
            <a:off x="9579441" y="4895937"/>
            <a:ext cx="2466975" cy="1847850"/>
          </a:xfrm>
          <a:prstGeom prst="rect">
            <a:avLst/>
          </a:prstGeom>
        </p:spPr>
      </p:pic>
      <p:pic>
        <p:nvPicPr>
          <p:cNvPr id="5" name="Picture 4">
            <a:extLst>
              <a:ext uri="{FF2B5EF4-FFF2-40B4-BE49-F238E27FC236}">
                <a16:creationId xmlns:a16="http://schemas.microsoft.com/office/drawing/2014/main" id="{69A24B1F-22C4-4017-B4AA-20C89F8D5120}"/>
              </a:ext>
            </a:extLst>
          </p:cNvPr>
          <p:cNvPicPr>
            <a:picLocks noChangeAspect="1"/>
          </p:cNvPicPr>
          <p:nvPr/>
        </p:nvPicPr>
        <p:blipFill>
          <a:blip r:embed="rId5"/>
          <a:stretch>
            <a:fillRect/>
          </a:stretch>
        </p:blipFill>
        <p:spPr>
          <a:xfrm>
            <a:off x="6454280" y="4298746"/>
            <a:ext cx="2628900" cy="1733550"/>
          </a:xfrm>
          <a:prstGeom prst="rect">
            <a:avLst/>
          </a:prstGeom>
        </p:spPr>
      </p:pic>
    </p:spTree>
    <p:extLst>
      <p:ext uri="{BB962C8B-B14F-4D97-AF65-F5344CB8AC3E}">
        <p14:creationId xmlns:p14="http://schemas.microsoft.com/office/powerpoint/2010/main" val="1656191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55A352-EFEF-4A46-BD25-558776DAAD6A}"/>
              </a:ext>
            </a:extLst>
          </p:cNvPr>
          <p:cNvSpPr txBox="1"/>
          <p:nvPr/>
        </p:nvSpPr>
        <p:spPr>
          <a:xfrm>
            <a:off x="407988" y="1361357"/>
            <a:ext cx="8747521" cy="2852576"/>
          </a:xfrm>
          <a:prstGeom prst="rect">
            <a:avLst/>
          </a:prstGeom>
          <a:noFill/>
        </p:spPr>
        <p:txBody>
          <a:bodyPr wrap="square">
            <a:spAutoFit/>
          </a:bodyPr>
          <a:lstStyle/>
          <a:p>
            <a:pPr>
              <a:lnSpc>
                <a:spcPct val="107000"/>
              </a:lnSpc>
              <a:spcAft>
                <a:spcPts val="800"/>
              </a:spcAft>
            </a:pPr>
            <a:r>
              <a:rPr lang="en-GB" sz="1800" b="1" u="sng" dirty="0">
                <a:effectLst/>
                <a:latin typeface="+mj-lt"/>
                <a:ea typeface="Calibri" panose="020F0502020204030204" pitchFamily="34" charset="0"/>
                <a:cs typeface="Calibri" panose="020F0502020204030204" pitchFamily="34" charset="0"/>
              </a:rPr>
              <a:t>How can you get involved?</a:t>
            </a:r>
            <a:endParaRPr lang="en-GB" sz="1800" u="sng" dirty="0">
              <a:effectLst/>
              <a:latin typeface="+mj-lt"/>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800" dirty="0">
                <a:solidFill>
                  <a:schemeClr val="accent2">
                    <a:lumMod val="75000"/>
                  </a:schemeClr>
                </a:solidFill>
                <a:effectLst/>
                <a:latin typeface="+mj-lt"/>
                <a:ea typeface="Calibri" panose="020F0502020204030204" pitchFamily="34" charset="0"/>
                <a:cs typeface="Calibri" panose="020F0502020204030204" pitchFamily="34" charset="0"/>
              </a:rPr>
              <a:t>The SSA always appreciate parents help. If you would like to help please contact Mrs Vaughan (Assistant Head) or the SSA on: </a:t>
            </a:r>
            <a:r>
              <a:rPr lang="en-GB" dirty="0">
                <a:solidFill>
                  <a:schemeClr val="accent2">
                    <a:lumMod val="75000"/>
                  </a:schemeClr>
                </a:solidFill>
                <a:latin typeface="+mj-lt"/>
                <a:ea typeface="Calibri" panose="020F0502020204030204" pitchFamily="34" charset="0"/>
                <a:cs typeface="Calibri" panose="020F0502020204030204" pitchFamily="34" charset="0"/>
                <a:hlinkClick r:id="rId3"/>
              </a:rPr>
              <a:t>ssa.saxon@lumenlearningtrust.co.uk</a:t>
            </a:r>
            <a:endParaRPr lang="en-GB" dirty="0">
              <a:solidFill>
                <a:schemeClr val="accent2">
                  <a:lumMod val="75000"/>
                </a:schemeClr>
              </a:solidFill>
              <a:latin typeface="+mj-lt"/>
              <a:ea typeface="Calibri" panose="020F0502020204030204" pitchFamily="34" charset="0"/>
              <a:cs typeface="Calibri" panose="020F0502020204030204" pitchFamily="34" charset="0"/>
            </a:endParaRPr>
          </a:p>
          <a:p>
            <a:pPr>
              <a:lnSpc>
                <a:spcPct val="107000"/>
              </a:lnSpc>
              <a:spcAft>
                <a:spcPts val="800"/>
              </a:spcAft>
            </a:pPr>
            <a:endParaRPr lang="en-GB" sz="18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1800" b="1" u="sng" dirty="0">
                <a:effectLst/>
                <a:latin typeface="+mj-lt"/>
                <a:ea typeface="Calibri" panose="020F0502020204030204" pitchFamily="34" charset="0"/>
                <a:cs typeface="Calibri" panose="020F0502020204030204" pitchFamily="34" charset="0"/>
              </a:rPr>
              <a:t>Home School Link Worker</a:t>
            </a:r>
            <a:endParaRPr lang="en-GB" sz="1800" u="sng"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chemeClr val="accent2">
                    <a:lumMod val="75000"/>
                  </a:schemeClr>
                </a:solidFill>
                <a:effectLst/>
                <a:latin typeface="+mj-lt"/>
                <a:ea typeface="Calibri" panose="020F0502020204030204" pitchFamily="34" charset="0"/>
                <a:cs typeface="Calibri" panose="020F0502020204030204" pitchFamily="34" charset="0"/>
              </a:rPr>
              <a:t>Shelly </a:t>
            </a:r>
            <a:r>
              <a:rPr lang="en-GB" dirty="0">
                <a:solidFill>
                  <a:schemeClr val="accent2">
                    <a:lumMod val="75000"/>
                  </a:schemeClr>
                </a:solidFill>
                <a:latin typeface="+mj-lt"/>
                <a:ea typeface="Calibri" panose="020F0502020204030204" pitchFamily="34" charset="0"/>
                <a:cs typeface="Calibri" panose="020F0502020204030204" pitchFamily="34" charset="0"/>
              </a:rPr>
              <a:t>Lumb is </a:t>
            </a:r>
            <a:r>
              <a:rPr lang="en-GB" sz="1800" dirty="0">
                <a:solidFill>
                  <a:schemeClr val="accent2">
                    <a:lumMod val="75000"/>
                  </a:schemeClr>
                </a:solidFill>
                <a:effectLst/>
                <a:latin typeface="+mj-lt"/>
                <a:ea typeface="Calibri" panose="020F0502020204030204" pitchFamily="34" charset="0"/>
                <a:cs typeface="Calibri" panose="020F0502020204030204" pitchFamily="34" charset="0"/>
              </a:rPr>
              <a:t>our Home School Link Worker is always here to support any parents or children with any worries or difficulties at home. </a:t>
            </a:r>
            <a:endParaRPr lang="en-GB" sz="1800" dirty="0">
              <a:solidFill>
                <a:schemeClr val="accent2">
                  <a:lumMod val="75000"/>
                </a:schemeClr>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4084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86C060-A47D-414C-8B5B-87F4914E818B}"/>
              </a:ext>
            </a:extLst>
          </p:cNvPr>
          <p:cNvSpPr txBox="1"/>
          <p:nvPr/>
        </p:nvSpPr>
        <p:spPr>
          <a:xfrm>
            <a:off x="1914111" y="2659559"/>
            <a:ext cx="5848076" cy="769441"/>
          </a:xfrm>
          <a:prstGeom prst="rect">
            <a:avLst/>
          </a:prstGeom>
          <a:noFill/>
        </p:spPr>
        <p:txBody>
          <a:bodyPr wrap="none" rtlCol="0">
            <a:spAutoFit/>
          </a:bodyPr>
          <a:lstStyle/>
          <a:p>
            <a:r>
              <a:rPr lang="en-US" sz="4400" dirty="0">
                <a:solidFill>
                  <a:schemeClr val="accent2">
                    <a:lumMod val="50000"/>
                  </a:schemeClr>
                </a:solidFill>
                <a:latin typeface="+mj-lt"/>
                <a:cs typeface="Aharoni" panose="02010803020104030203" pitchFamily="2" charset="-79"/>
              </a:rPr>
              <a:t>Thank you for coming!</a:t>
            </a:r>
            <a:endParaRPr lang="en-GB" sz="4400" dirty="0">
              <a:solidFill>
                <a:schemeClr val="accent2">
                  <a:lumMod val="50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59122151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11775</TotalTime>
  <Words>1196</Words>
  <Application>Microsoft Office PowerPoint</Application>
  <PresentationFormat>Widescreen</PresentationFormat>
  <Paragraphs>133</Paragraphs>
  <Slides>13</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Aharoni</vt:lpstr>
      <vt:lpstr>Arial</vt:lpstr>
      <vt:lpstr>Calibri</vt:lpstr>
      <vt:lpstr>HfW precursive</vt:lpstr>
      <vt:lpstr>High Tower Text</vt:lpstr>
      <vt:lpstr>Trebuchet MS</vt:lpstr>
      <vt:lpstr>Wingdings 3</vt:lpstr>
      <vt:lpstr>Facet</vt:lpstr>
      <vt:lpstr>Reception at  Saxon Primary School</vt:lpstr>
      <vt:lpstr>RLM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2021</dc:title>
  <dc:creator>Olsa Leka - 10FWI</dc:creator>
  <cp:lastModifiedBy>ZBrown</cp:lastModifiedBy>
  <cp:revision>79</cp:revision>
  <cp:lastPrinted>2022-09-09T16:12:11Z</cp:lastPrinted>
  <dcterms:created xsi:type="dcterms:W3CDTF">2021-09-08T18:30:26Z</dcterms:created>
  <dcterms:modified xsi:type="dcterms:W3CDTF">2024-09-05T13:10:43Z</dcterms:modified>
</cp:coreProperties>
</file>