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57" r:id="rId4"/>
    <p:sldId id="258" r:id="rId5"/>
    <p:sldId id="259" r:id="rId6"/>
    <p:sldId id="261" r:id="rId7"/>
    <p:sldId id="260" r:id="rId8"/>
    <p:sldId id="262" r:id="rId9"/>
    <p:sldId id="263" r:id="rId10"/>
    <p:sldId id="264"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1" autoAdjust="0"/>
    <p:restoredTop sz="94660"/>
  </p:normalViewPr>
  <p:slideViewPr>
    <p:cSldViewPr snapToGrid="0">
      <p:cViewPr varScale="1">
        <p:scale>
          <a:sx n="69" d="100"/>
          <a:sy n="69" d="100"/>
        </p:scale>
        <p:origin x="48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6D67E7D-EC6E-47A4-8B66-F32E8A44163B}" type="datetimeFigureOut">
              <a:rPr lang="en-GB" smtClean="0"/>
              <a:t>30/06/2020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E336331-96DF-4D0B-A14D-B4C38C7CCCBD}" type="slidenum">
              <a:rPr lang="en-GB" smtClean="0"/>
              <a:t>‹#›</a:t>
            </a:fld>
            <a:endParaRPr lang="en-GB" dirty="0"/>
          </a:p>
        </p:txBody>
      </p:sp>
    </p:spTree>
    <p:extLst>
      <p:ext uri="{BB962C8B-B14F-4D97-AF65-F5344CB8AC3E}">
        <p14:creationId xmlns:p14="http://schemas.microsoft.com/office/powerpoint/2010/main" val="3883487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6D67E7D-EC6E-47A4-8B66-F32E8A44163B}" type="datetimeFigureOut">
              <a:rPr lang="en-GB" smtClean="0"/>
              <a:t>30/06/2020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E336331-96DF-4D0B-A14D-B4C38C7CCCBD}" type="slidenum">
              <a:rPr lang="en-GB" smtClean="0"/>
              <a:t>‹#›</a:t>
            </a:fld>
            <a:endParaRPr lang="en-GB" dirty="0"/>
          </a:p>
        </p:txBody>
      </p:sp>
    </p:spTree>
    <p:extLst>
      <p:ext uri="{BB962C8B-B14F-4D97-AF65-F5344CB8AC3E}">
        <p14:creationId xmlns:p14="http://schemas.microsoft.com/office/powerpoint/2010/main" val="361156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6D67E7D-EC6E-47A4-8B66-F32E8A44163B}" type="datetimeFigureOut">
              <a:rPr lang="en-GB" smtClean="0"/>
              <a:t>30/06/2020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E336331-96DF-4D0B-A14D-B4C38C7CCCBD}" type="slidenum">
              <a:rPr lang="en-GB" smtClean="0"/>
              <a:t>‹#›</a:t>
            </a:fld>
            <a:endParaRPr lang="en-GB" dirty="0"/>
          </a:p>
        </p:txBody>
      </p:sp>
    </p:spTree>
    <p:extLst>
      <p:ext uri="{BB962C8B-B14F-4D97-AF65-F5344CB8AC3E}">
        <p14:creationId xmlns:p14="http://schemas.microsoft.com/office/powerpoint/2010/main" val="2868256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6D67E7D-EC6E-47A4-8B66-F32E8A44163B}" type="datetimeFigureOut">
              <a:rPr lang="en-GB" smtClean="0"/>
              <a:t>30/06/2020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E336331-96DF-4D0B-A14D-B4C38C7CCCBD}" type="slidenum">
              <a:rPr lang="en-GB" smtClean="0"/>
              <a:t>‹#›</a:t>
            </a:fld>
            <a:endParaRPr lang="en-GB" dirty="0"/>
          </a:p>
        </p:txBody>
      </p:sp>
    </p:spTree>
    <p:extLst>
      <p:ext uri="{BB962C8B-B14F-4D97-AF65-F5344CB8AC3E}">
        <p14:creationId xmlns:p14="http://schemas.microsoft.com/office/powerpoint/2010/main" val="6359350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6D67E7D-EC6E-47A4-8B66-F32E8A44163B}" type="datetimeFigureOut">
              <a:rPr lang="en-GB" smtClean="0"/>
              <a:t>30/06/2020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E336331-96DF-4D0B-A14D-B4C38C7CCCBD}" type="slidenum">
              <a:rPr lang="en-GB" smtClean="0"/>
              <a:t>‹#›</a:t>
            </a:fld>
            <a:endParaRPr lang="en-GB" dirty="0"/>
          </a:p>
        </p:txBody>
      </p:sp>
    </p:spTree>
    <p:extLst>
      <p:ext uri="{BB962C8B-B14F-4D97-AF65-F5344CB8AC3E}">
        <p14:creationId xmlns:p14="http://schemas.microsoft.com/office/powerpoint/2010/main" val="3264125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6D67E7D-EC6E-47A4-8B66-F32E8A44163B}" type="datetimeFigureOut">
              <a:rPr lang="en-GB" smtClean="0"/>
              <a:t>30/06/2020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E336331-96DF-4D0B-A14D-B4C38C7CCCBD}" type="slidenum">
              <a:rPr lang="en-GB" smtClean="0"/>
              <a:t>‹#›</a:t>
            </a:fld>
            <a:endParaRPr lang="en-GB" dirty="0"/>
          </a:p>
        </p:txBody>
      </p:sp>
    </p:spTree>
    <p:extLst>
      <p:ext uri="{BB962C8B-B14F-4D97-AF65-F5344CB8AC3E}">
        <p14:creationId xmlns:p14="http://schemas.microsoft.com/office/powerpoint/2010/main" val="1314424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D67E7D-EC6E-47A4-8B66-F32E8A44163B}" type="datetimeFigureOut">
              <a:rPr lang="en-GB" smtClean="0"/>
              <a:t>30/06/2020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E336331-96DF-4D0B-A14D-B4C38C7CCCBD}" type="slidenum">
              <a:rPr lang="en-GB" smtClean="0"/>
              <a:t>‹#›</a:t>
            </a:fld>
            <a:endParaRPr lang="en-GB" dirty="0"/>
          </a:p>
        </p:txBody>
      </p:sp>
    </p:spTree>
    <p:extLst>
      <p:ext uri="{BB962C8B-B14F-4D97-AF65-F5344CB8AC3E}">
        <p14:creationId xmlns:p14="http://schemas.microsoft.com/office/powerpoint/2010/main" val="40647828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6D67E7D-EC6E-47A4-8B66-F32E8A44163B}" type="datetimeFigureOut">
              <a:rPr lang="en-GB" smtClean="0"/>
              <a:t>30/06/2020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E336331-96DF-4D0B-A14D-B4C38C7CCCBD}" type="slidenum">
              <a:rPr lang="en-GB" smtClean="0"/>
              <a:t>‹#›</a:t>
            </a:fld>
            <a:endParaRPr lang="en-GB" dirty="0"/>
          </a:p>
        </p:txBody>
      </p:sp>
    </p:spTree>
    <p:extLst>
      <p:ext uri="{BB962C8B-B14F-4D97-AF65-F5344CB8AC3E}">
        <p14:creationId xmlns:p14="http://schemas.microsoft.com/office/powerpoint/2010/main" val="3688306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6D67E7D-EC6E-47A4-8B66-F32E8A44163B}" type="datetimeFigureOut">
              <a:rPr lang="en-GB" smtClean="0"/>
              <a:t>30/06/2020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E336331-96DF-4D0B-A14D-B4C38C7CCCBD}" type="slidenum">
              <a:rPr lang="en-GB" smtClean="0"/>
              <a:t>‹#›</a:t>
            </a:fld>
            <a:endParaRPr lang="en-GB" dirty="0"/>
          </a:p>
        </p:txBody>
      </p:sp>
    </p:spTree>
    <p:extLst>
      <p:ext uri="{BB962C8B-B14F-4D97-AF65-F5344CB8AC3E}">
        <p14:creationId xmlns:p14="http://schemas.microsoft.com/office/powerpoint/2010/main" val="3610646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6D67E7D-EC6E-47A4-8B66-F32E8A44163B}" type="datetimeFigureOut">
              <a:rPr lang="en-GB" smtClean="0"/>
              <a:t>30/06/2020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E336331-96DF-4D0B-A14D-B4C38C7CCCBD}" type="slidenum">
              <a:rPr lang="en-GB" smtClean="0"/>
              <a:t>‹#›</a:t>
            </a:fld>
            <a:endParaRPr lang="en-GB" dirty="0"/>
          </a:p>
        </p:txBody>
      </p:sp>
    </p:spTree>
    <p:extLst>
      <p:ext uri="{BB962C8B-B14F-4D97-AF65-F5344CB8AC3E}">
        <p14:creationId xmlns:p14="http://schemas.microsoft.com/office/powerpoint/2010/main" val="1868000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6D67E7D-EC6E-47A4-8B66-F32E8A44163B}" type="datetimeFigureOut">
              <a:rPr lang="en-GB" smtClean="0"/>
              <a:t>30/06/2020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E336331-96DF-4D0B-A14D-B4C38C7CCCBD}" type="slidenum">
              <a:rPr lang="en-GB" smtClean="0"/>
              <a:t>‹#›</a:t>
            </a:fld>
            <a:endParaRPr lang="en-GB" dirty="0"/>
          </a:p>
        </p:txBody>
      </p:sp>
    </p:spTree>
    <p:extLst>
      <p:ext uri="{BB962C8B-B14F-4D97-AF65-F5344CB8AC3E}">
        <p14:creationId xmlns:p14="http://schemas.microsoft.com/office/powerpoint/2010/main" val="16296328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D67E7D-EC6E-47A4-8B66-F32E8A44163B}" type="datetimeFigureOut">
              <a:rPr lang="en-GB" smtClean="0"/>
              <a:t>30/06/2020</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336331-96DF-4D0B-A14D-B4C38C7CCCBD}" type="slidenum">
              <a:rPr lang="en-GB" smtClean="0"/>
              <a:t>‹#›</a:t>
            </a:fld>
            <a:endParaRPr lang="en-GB" dirty="0"/>
          </a:p>
        </p:txBody>
      </p:sp>
    </p:spTree>
    <p:extLst>
      <p:ext uri="{BB962C8B-B14F-4D97-AF65-F5344CB8AC3E}">
        <p14:creationId xmlns:p14="http://schemas.microsoft.com/office/powerpoint/2010/main" val="7337040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s://youtu.be/6Ad798HWGEA"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youtu.be/zgUceoNNF-g" TargetMode="External"/><Relationship Id="rId2" Type="http://schemas.openxmlformats.org/officeDocument/2006/relationships/hyperlink" Target="https://www.youtube.com/watch?v=idmcj0ky7Fg" TargetMode="Externa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youtube.com/watch?v=R-IFWxiTlOo"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uide Dogs UK Charity For The Blind And Partially Sight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774" y="188913"/>
            <a:ext cx="11337925" cy="637758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athan and guide dog Hudson walk through train station"/>
          <p:cNvPicPr>
            <a:picLocks noChangeAspect="1" noChangeArrowheads="1"/>
          </p:cNvPicPr>
          <p:nvPr/>
        </p:nvPicPr>
        <p:blipFill rotWithShape="1">
          <a:blip r:embed="rId3">
            <a:extLst>
              <a:ext uri="{28A0092B-C50C-407E-A947-70E740481C1C}">
                <a14:useLocalDpi xmlns:a14="http://schemas.microsoft.com/office/drawing/2010/main" val="0"/>
              </a:ext>
            </a:extLst>
          </a:blip>
          <a:srcRect l="26148" r="15859"/>
          <a:stretch/>
        </p:blipFill>
        <p:spPr bwMode="auto">
          <a:xfrm rot="21025737">
            <a:off x="894799" y="3559990"/>
            <a:ext cx="2386411" cy="23146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1102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469" y="548549"/>
            <a:ext cx="4161244" cy="569641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433237" y="967563"/>
            <a:ext cx="6049926" cy="3785652"/>
          </a:xfrm>
          <a:prstGeom prst="rect">
            <a:avLst/>
          </a:prstGeom>
          <a:noFill/>
        </p:spPr>
        <p:txBody>
          <a:bodyPr wrap="square" rtlCol="0">
            <a:spAutoFit/>
          </a:bodyPr>
          <a:lstStyle/>
          <a:p>
            <a:pPr algn="just"/>
            <a:r>
              <a:rPr lang="en-GB" sz="2400" dirty="0" smtClean="0">
                <a:latin typeface="Comic Sans MS" panose="030F0702030302020204" pitchFamily="66" charset="0"/>
              </a:rPr>
              <a:t>David </a:t>
            </a:r>
            <a:r>
              <a:rPr lang="en-GB" sz="2400" dirty="0" err="1" smtClean="0">
                <a:latin typeface="Comic Sans MS" panose="030F0702030302020204" pitchFamily="66" charset="0"/>
              </a:rPr>
              <a:t>Walliams</a:t>
            </a:r>
            <a:r>
              <a:rPr lang="en-GB" sz="2400" dirty="0" smtClean="0">
                <a:latin typeface="Comic Sans MS" panose="030F0702030302020204" pitchFamily="66" charset="0"/>
              </a:rPr>
              <a:t> is a big supporter of Guide Dogs. A couple of years ago, he had a special guide dog puppy named after him. </a:t>
            </a:r>
          </a:p>
          <a:p>
            <a:pPr algn="just"/>
            <a:endParaRPr lang="en-GB" sz="2400" i="1" dirty="0">
              <a:solidFill>
                <a:srgbClr val="0070C0"/>
              </a:solidFill>
              <a:latin typeface="Comic Sans MS" panose="030F0702030302020204" pitchFamily="66" charset="0"/>
            </a:endParaRPr>
          </a:p>
          <a:p>
            <a:pPr algn="just"/>
            <a:r>
              <a:rPr lang="en-GB" sz="2400" i="1" dirty="0" smtClean="0">
                <a:solidFill>
                  <a:srgbClr val="0070C0"/>
                </a:solidFill>
                <a:latin typeface="Comic Sans MS" panose="030F0702030302020204" pitchFamily="66" charset="0"/>
              </a:rPr>
              <a:t>“This </a:t>
            </a:r>
            <a:r>
              <a:rPr lang="en-GB" sz="2400" i="1" dirty="0">
                <a:solidFill>
                  <a:srgbClr val="0070C0"/>
                </a:solidFill>
                <a:latin typeface="Comic Sans MS" panose="030F0702030302020204" pitchFamily="66" charset="0"/>
              </a:rPr>
              <a:t>is the 10,000th Guide Dog puppy. His name is David, and I am proud to say they named him after me. It is an honour to be involved with the life changing </a:t>
            </a:r>
            <a:r>
              <a:rPr lang="en-GB" sz="2400" i="1" dirty="0" smtClean="0">
                <a:solidFill>
                  <a:srgbClr val="0070C0"/>
                </a:solidFill>
                <a:latin typeface="Comic Sans MS" panose="030F0702030302020204" pitchFamily="66" charset="0"/>
              </a:rPr>
              <a:t>charity.”</a:t>
            </a:r>
            <a:endParaRPr lang="en-GB" sz="2400" i="1"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17432415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61818"/>
            <a:ext cx="10515600" cy="5715145"/>
          </a:xfrm>
        </p:spPr>
        <p:txBody>
          <a:bodyPr>
            <a:normAutofit/>
          </a:bodyPr>
          <a:lstStyle/>
          <a:p>
            <a:pPr marL="0" indent="0" algn="ctr">
              <a:buNone/>
            </a:pPr>
            <a:r>
              <a:rPr lang="en-GB" sz="2000" b="1" u="sng" dirty="0" smtClean="0">
                <a:solidFill>
                  <a:srgbClr val="FF0000"/>
                </a:solidFill>
                <a:latin typeface="Comic Sans MS" panose="030F0702030302020204" pitchFamily="66" charset="0"/>
              </a:rPr>
              <a:t>Activity 1: What Does a Guide Dog </a:t>
            </a:r>
            <a:r>
              <a:rPr lang="en-GB" sz="2000" b="1" u="sng" dirty="0">
                <a:solidFill>
                  <a:srgbClr val="FF0000"/>
                </a:solidFill>
                <a:latin typeface="Comic Sans MS" panose="030F0702030302020204" pitchFamily="66" charset="0"/>
              </a:rPr>
              <a:t>D</a:t>
            </a:r>
            <a:r>
              <a:rPr lang="en-GB" sz="2000" b="1" u="sng" dirty="0" smtClean="0">
                <a:solidFill>
                  <a:srgbClr val="FF0000"/>
                </a:solidFill>
                <a:latin typeface="Comic Sans MS" panose="030F0702030302020204" pitchFamily="66" charset="0"/>
              </a:rPr>
              <a:t>o?</a:t>
            </a:r>
          </a:p>
          <a:p>
            <a:pPr marL="0" indent="0">
              <a:buNone/>
            </a:pPr>
            <a:endParaRPr lang="en-GB" sz="2000" dirty="0" smtClean="0">
              <a:latin typeface="Comic Sans MS" panose="030F0702030302020204" pitchFamily="66" charset="0"/>
            </a:endParaRPr>
          </a:p>
          <a:p>
            <a:pPr marL="0" indent="0">
              <a:buNone/>
            </a:pPr>
            <a:r>
              <a:rPr lang="en-GB" sz="2000" b="1" u="sng" dirty="0" smtClean="0">
                <a:latin typeface="Comic Sans MS" panose="030F0702030302020204" pitchFamily="66" charset="0"/>
              </a:rPr>
              <a:t>Key Vocabulary</a:t>
            </a:r>
          </a:p>
          <a:p>
            <a:pPr marL="0" indent="0">
              <a:buNone/>
            </a:pPr>
            <a:r>
              <a:rPr lang="en-GB" sz="2000" dirty="0" smtClean="0">
                <a:latin typeface="Comic Sans MS" panose="030F0702030302020204" pitchFamily="66" charset="0"/>
              </a:rPr>
              <a:t>Guide dog, crossing kerb, obstacles, corner, brave, confident</a:t>
            </a:r>
          </a:p>
          <a:p>
            <a:pPr marL="0" indent="0">
              <a:buNone/>
            </a:pPr>
            <a:endParaRPr lang="en-GB" sz="2000" dirty="0" smtClean="0">
              <a:latin typeface="Comic Sans MS" panose="030F0702030302020204" pitchFamily="66" charset="0"/>
            </a:endParaRPr>
          </a:p>
          <a:p>
            <a:pPr marL="0" indent="0">
              <a:buNone/>
            </a:pPr>
            <a:r>
              <a:rPr lang="en-GB" sz="2000" b="1" u="sng" dirty="0" smtClean="0">
                <a:latin typeface="Comic Sans MS" panose="030F0702030302020204" pitchFamily="66" charset="0"/>
              </a:rPr>
              <a:t>Video to Watch</a:t>
            </a:r>
          </a:p>
          <a:p>
            <a:pPr marL="0" indent="0">
              <a:buNone/>
            </a:pPr>
            <a:r>
              <a:rPr lang="en-GB" sz="2000" dirty="0" smtClean="0">
                <a:latin typeface="Comic Sans MS" panose="030F0702030302020204" pitchFamily="66" charset="0"/>
                <a:hlinkClick r:id="rId2"/>
              </a:rPr>
              <a:t>https://youtu.be/6Ad798HWGEA</a:t>
            </a:r>
            <a:endParaRPr lang="en-GB" sz="2000" dirty="0" smtClean="0">
              <a:latin typeface="Comic Sans MS" panose="030F0702030302020204" pitchFamily="66" charset="0"/>
            </a:endParaRPr>
          </a:p>
          <a:p>
            <a:pPr marL="0" indent="0">
              <a:buNone/>
            </a:pPr>
            <a:endParaRPr lang="en-GB" sz="2000" dirty="0" smtClean="0">
              <a:latin typeface="Comic Sans MS" panose="030F0702030302020204" pitchFamily="66" charset="0"/>
            </a:endParaRPr>
          </a:p>
          <a:p>
            <a:pPr marL="0" indent="0">
              <a:buNone/>
            </a:pPr>
            <a:r>
              <a:rPr lang="en-GB" sz="2000" b="1" u="sng" dirty="0" smtClean="0">
                <a:latin typeface="Comic Sans MS" panose="030F0702030302020204" pitchFamily="66" charset="0"/>
              </a:rPr>
              <a:t>Introduction</a:t>
            </a:r>
            <a:endParaRPr lang="en-GB" sz="2000" b="1" u="sng" dirty="0">
              <a:latin typeface="Comic Sans MS" panose="030F0702030302020204" pitchFamily="66" charset="0"/>
            </a:endParaRPr>
          </a:p>
          <a:p>
            <a:pPr marL="0" indent="0">
              <a:buNone/>
            </a:pPr>
            <a:r>
              <a:rPr lang="en-GB" sz="2000" dirty="0" smtClean="0">
                <a:latin typeface="Comic Sans MS" panose="030F0702030302020204" pitchFamily="66" charset="0"/>
              </a:rPr>
              <a:t>A guide dog enables its blind or partially-sighted owner to get around safely and independently. It guides its owner in a straight line, unless told otherwise, avoiding obstacles – including those at the owner’s head height. It will stop at kerbs and steps and find doors, crossings and places that are visited regularly. It will guide its owner across the road, but it is the owner who decides where and when to cross safely</a:t>
            </a:r>
            <a:endParaRPr lang="en-GB" sz="2000" dirty="0">
              <a:latin typeface="Comic Sans MS" panose="030F0702030302020204" pitchFamily="66" charset="0"/>
            </a:endParaRPr>
          </a:p>
        </p:txBody>
      </p:sp>
    </p:spTree>
    <p:extLst>
      <p:ext uri="{BB962C8B-B14F-4D97-AF65-F5344CB8AC3E}">
        <p14:creationId xmlns:p14="http://schemas.microsoft.com/office/powerpoint/2010/main" val="2977903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4182"/>
            <a:ext cx="10515600" cy="5622781"/>
          </a:xfrm>
        </p:spPr>
        <p:txBody>
          <a:bodyPr>
            <a:normAutofit fontScale="85000" lnSpcReduction="20000"/>
          </a:bodyPr>
          <a:lstStyle/>
          <a:p>
            <a:pPr marL="0" indent="0" algn="ctr">
              <a:buNone/>
            </a:pPr>
            <a:r>
              <a:rPr lang="en-GB" sz="2400" b="1" u="sng" dirty="0" smtClean="0">
                <a:solidFill>
                  <a:srgbClr val="FF0000"/>
                </a:solidFill>
                <a:latin typeface="Comic Sans MS" panose="030F0702030302020204" pitchFamily="66" charset="0"/>
              </a:rPr>
              <a:t>Video: Key Questions </a:t>
            </a:r>
          </a:p>
          <a:p>
            <a:pPr marL="0" indent="0" algn="ctr">
              <a:buNone/>
            </a:pPr>
            <a:endParaRPr lang="en-GB" sz="2400" b="1" u="sng" dirty="0" smtClean="0">
              <a:latin typeface="Comic Sans MS" panose="030F0702030302020204" pitchFamily="66" charset="0"/>
            </a:endParaRPr>
          </a:p>
          <a:p>
            <a:r>
              <a:rPr lang="en-GB" sz="2400" dirty="0" smtClean="0">
                <a:latin typeface="Comic Sans MS" panose="030F0702030302020204" pitchFamily="66" charset="0"/>
              </a:rPr>
              <a:t>What does Alma do when she comes to a corner? </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What does she do when she comes to a kerb? </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What does she do when she comes to steps/stairs? </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What does Alma do when there are people around? </a:t>
            </a:r>
          </a:p>
          <a:p>
            <a:endParaRPr lang="en-GB" sz="2400" dirty="0">
              <a:latin typeface="Comic Sans MS" panose="030F0702030302020204" pitchFamily="66" charset="0"/>
            </a:endParaRPr>
          </a:p>
          <a:p>
            <a:r>
              <a:rPr lang="en-GB" sz="2400" dirty="0" smtClean="0">
                <a:latin typeface="Comic Sans MS" panose="030F0702030302020204" pitchFamily="66" charset="0"/>
              </a:rPr>
              <a:t>Did anybody spot any obstacles? They may have noticed A-boards outside shops, bikes propped against shop windows etc. </a:t>
            </a:r>
          </a:p>
          <a:p>
            <a:endParaRPr lang="en-GB" sz="2400" dirty="0">
              <a:latin typeface="Comic Sans MS" panose="030F0702030302020204" pitchFamily="66" charset="0"/>
            </a:endParaRPr>
          </a:p>
          <a:p>
            <a:r>
              <a:rPr lang="en-GB" sz="2400" dirty="0" smtClean="0">
                <a:latin typeface="Comic Sans MS" panose="030F0702030302020204" pitchFamily="66" charset="0"/>
              </a:rPr>
              <a:t>What has Alma the guide dog had to avoid? </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Where do Alma and Nicky end up?</a:t>
            </a:r>
            <a:endParaRPr lang="en-GB" sz="2400" dirty="0">
              <a:latin typeface="Comic Sans MS" panose="030F0702030302020204" pitchFamily="66" charset="0"/>
            </a:endParaRPr>
          </a:p>
        </p:txBody>
      </p:sp>
    </p:spTree>
    <p:extLst>
      <p:ext uri="{BB962C8B-B14F-4D97-AF65-F5344CB8AC3E}">
        <p14:creationId xmlns:p14="http://schemas.microsoft.com/office/powerpoint/2010/main" val="683151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61818"/>
            <a:ext cx="10515600" cy="5715145"/>
          </a:xfrm>
        </p:spPr>
        <p:txBody>
          <a:bodyPr>
            <a:normAutofit/>
          </a:bodyPr>
          <a:lstStyle/>
          <a:p>
            <a:pPr marL="0" indent="0" algn="ctr">
              <a:buNone/>
            </a:pPr>
            <a:r>
              <a:rPr lang="en-GB" sz="2000" b="1" u="sng" dirty="0" smtClean="0">
                <a:solidFill>
                  <a:srgbClr val="FF0000"/>
                </a:solidFill>
                <a:latin typeface="Comic Sans MS" panose="030F0702030302020204" pitchFamily="66" charset="0"/>
              </a:rPr>
              <a:t>Activity 2: How are Guide dogs trained?</a:t>
            </a:r>
          </a:p>
          <a:p>
            <a:pPr marL="0" indent="0">
              <a:buNone/>
            </a:pPr>
            <a:endParaRPr lang="en-GB" sz="2000" dirty="0" smtClean="0">
              <a:latin typeface="Comic Sans MS" panose="030F0702030302020204" pitchFamily="66" charset="0"/>
            </a:endParaRPr>
          </a:p>
          <a:p>
            <a:pPr marL="0" indent="0">
              <a:buNone/>
            </a:pPr>
            <a:r>
              <a:rPr lang="en-GB" sz="2000" b="1" u="sng" dirty="0" smtClean="0">
                <a:latin typeface="Comic Sans MS" panose="030F0702030302020204" pitchFamily="66" charset="0"/>
              </a:rPr>
              <a:t>Key Vocabulary</a:t>
            </a:r>
          </a:p>
          <a:p>
            <a:pPr marL="0" indent="0">
              <a:buNone/>
            </a:pPr>
            <a:r>
              <a:rPr lang="en-GB" sz="2000" dirty="0" smtClean="0">
                <a:latin typeface="Comic Sans MS" panose="030F0702030302020204" pitchFamily="66" charset="0"/>
              </a:rPr>
              <a:t>Puppy walker, training, qualities, volunteer</a:t>
            </a:r>
            <a:endParaRPr lang="en-GB" sz="2000" u="sng" dirty="0" smtClean="0">
              <a:latin typeface="Comic Sans MS" panose="030F0702030302020204" pitchFamily="66" charset="0"/>
            </a:endParaRPr>
          </a:p>
          <a:p>
            <a:pPr marL="0" indent="0">
              <a:buNone/>
            </a:pPr>
            <a:r>
              <a:rPr lang="en-GB" sz="2000" u="sng" dirty="0" smtClean="0">
                <a:latin typeface="Comic Sans MS" panose="030F0702030302020204" pitchFamily="66" charset="0"/>
              </a:rPr>
              <a:t> </a:t>
            </a:r>
            <a:endParaRPr lang="en-GB" sz="2000" dirty="0" smtClean="0">
              <a:latin typeface="Comic Sans MS" panose="030F0702030302020204" pitchFamily="66" charset="0"/>
            </a:endParaRPr>
          </a:p>
          <a:p>
            <a:pPr marL="0" indent="0">
              <a:buNone/>
            </a:pPr>
            <a:r>
              <a:rPr lang="en-GB" sz="2000" b="1" u="sng" dirty="0" smtClean="0">
                <a:latin typeface="Comic Sans MS" panose="030F0702030302020204" pitchFamily="66" charset="0"/>
              </a:rPr>
              <a:t>Video to Watch</a:t>
            </a:r>
          </a:p>
          <a:p>
            <a:pPr marL="0" indent="0">
              <a:buNone/>
            </a:pPr>
            <a:r>
              <a:rPr lang="en-GB" sz="2000" u="sng" dirty="0" smtClean="0">
                <a:solidFill>
                  <a:srgbClr val="0070C0"/>
                </a:solidFill>
                <a:latin typeface="Comic Sans MS" panose="030F0702030302020204" pitchFamily="66" charset="0"/>
              </a:rPr>
              <a:t>https://youtu.be/AHXMePThvgw</a:t>
            </a:r>
          </a:p>
          <a:p>
            <a:pPr marL="0" indent="0">
              <a:buNone/>
            </a:pPr>
            <a:endParaRPr lang="en-GB" sz="2000" dirty="0" smtClean="0">
              <a:latin typeface="Comic Sans MS" panose="030F0702030302020204" pitchFamily="66" charset="0"/>
            </a:endParaRPr>
          </a:p>
          <a:p>
            <a:pPr marL="0" indent="0">
              <a:buNone/>
            </a:pPr>
            <a:r>
              <a:rPr lang="en-GB" sz="2000" b="1" u="sng" dirty="0" smtClean="0">
                <a:latin typeface="Comic Sans MS" panose="030F0702030302020204" pitchFamily="66" charset="0"/>
              </a:rPr>
              <a:t>Introduction</a:t>
            </a:r>
          </a:p>
          <a:p>
            <a:pPr marL="0" indent="0">
              <a:buNone/>
            </a:pPr>
            <a:r>
              <a:rPr lang="en-GB" sz="2000" dirty="0" smtClean="0">
                <a:latin typeface="Comic Sans MS" panose="030F0702030302020204" pitchFamily="66" charset="0"/>
              </a:rPr>
              <a:t>A guide dog needs to have very special training to do his/her job to the high standards required. It starts when they are very young. </a:t>
            </a:r>
            <a:endParaRPr lang="en-GB" sz="2000" dirty="0">
              <a:latin typeface="Comic Sans MS" panose="030F0702030302020204" pitchFamily="66" charset="0"/>
            </a:endParaRPr>
          </a:p>
          <a:p>
            <a:pPr marL="0" indent="0">
              <a:buNone/>
            </a:pPr>
            <a:endParaRPr lang="en-GB" sz="2000" dirty="0" smtClean="0">
              <a:latin typeface="Comic Sans MS" panose="030F0702030302020204" pitchFamily="66" charset="0"/>
            </a:endParaRPr>
          </a:p>
          <a:p>
            <a:pPr marL="0" indent="0">
              <a:buNone/>
            </a:pPr>
            <a:endParaRPr lang="en-GB" sz="2000" dirty="0">
              <a:latin typeface="Comic Sans MS" panose="030F0702030302020204" pitchFamily="66" charset="0"/>
            </a:endParaRPr>
          </a:p>
        </p:txBody>
      </p:sp>
    </p:spTree>
    <p:extLst>
      <p:ext uri="{BB962C8B-B14F-4D97-AF65-F5344CB8AC3E}">
        <p14:creationId xmlns:p14="http://schemas.microsoft.com/office/powerpoint/2010/main" val="17246521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4182"/>
            <a:ext cx="10515600" cy="5622781"/>
          </a:xfrm>
        </p:spPr>
        <p:txBody>
          <a:bodyPr>
            <a:normAutofit/>
          </a:bodyPr>
          <a:lstStyle/>
          <a:p>
            <a:pPr marL="0" indent="0" algn="ctr">
              <a:buNone/>
            </a:pPr>
            <a:r>
              <a:rPr lang="en-GB" sz="2000" b="1" u="sng" dirty="0" smtClean="0">
                <a:solidFill>
                  <a:srgbClr val="FF0000"/>
                </a:solidFill>
                <a:latin typeface="Comic Sans MS" panose="030F0702030302020204" pitchFamily="66" charset="0"/>
              </a:rPr>
              <a:t>Video: Key Questions</a:t>
            </a:r>
          </a:p>
          <a:p>
            <a:pPr marL="0" indent="0" algn="ctr">
              <a:buNone/>
            </a:pPr>
            <a:endParaRPr lang="en-GB" sz="2400" b="1" u="sng" dirty="0">
              <a:latin typeface="Comic Sans MS" panose="030F0702030302020204" pitchFamily="66" charset="0"/>
            </a:endParaRPr>
          </a:p>
          <a:p>
            <a:pPr marL="0" indent="0" algn="ctr">
              <a:buNone/>
            </a:pPr>
            <a:r>
              <a:rPr lang="en-GB" sz="2400" b="1" u="sng" dirty="0" smtClean="0">
                <a:latin typeface="Comic Sans MS" panose="030F0702030302020204" pitchFamily="66" charset="0"/>
              </a:rPr>
              <a:t> </a:t>
            </a:r>
          </a:p>
          <a:p>
            <a:pPr marL="0" indent="0" algn="ctr">
              <a:buNone/>
            </a:pPr>
            <a:endParaRPr lang="en-GB" sz="2400" b="1" u="sng" dirty="0" smtClean="0">
              <a:latin typeface="Comic Sans MS" panose="030F0702030302020204" pitchFamily="66" charset="0"/>
            </a:endParaRPr>
          </a:p>
          <a:p>
            <a:pPr marL="0" indent="0" algn="ctr">
              <a:buNone/>
            </a:pPr>
            <a:endParaRPr lang="en-GB" sz="2400" b="1" u="sng" dirty="0" smtClean="0">
              <a:latin typeface="Comic Sans MS" panose="030F0702030302020204" pitchFamily="66" charset="0"/>
            </a:endParaRPr>
          </a:p>
          <a:p>
            <a:pPr marL="0" indent="0" algn="ctr">
              <a:buNone/>
            </a:pPr>
            <a:endParaRPr lang="en-GB" sz="2400" b="1" u="sng" dirty="0" smtClean="0">
              <a:latin typeface="Comic Sans MS" panose="030F0702030302020204" pitchFamily="66" charset="0"/>
            </a:endParaRPr>
          </a:p>
        </p:txBody>
      </p:sp>
      <p:sp>
        <p:nvSpPr>
          <p:cNvPr id="2" name="Rectangle 1"/>
          <p:cNvSpPr/>
          <p:nvPr/>
        </p:nvSpPr>
        <p:spPr>
          <a:xfrm>
            <a:off x="838200" y="1098650"/>
            <a:ext cx="10708758" cy="5078313"/>
          </a:xfrm>
          <a:prstGeom prst="rect">
            <a:avLst/>
          </a:prstGeom>
        </p:spPr>
        <p:txBody>
          <a:bodyPr wrap="square">
            <a:spAutoFit/>
          </a:bodyPr>
          <a:lstStyle/>
          <a:p>
            <a:r>
              <a:rPr lang="en-GB" b="1" u="sng" dirty="0" smtClean="0">
                <a:latin typeface="Comic Sans MS" panose="030F0702030302020204" pitchFamily="66" charset="0"/>
              </a:rPr>
              <a:t>The life of guide dogs </a:t>
            </a:r>
          </a:p>
          <a:p>
            <a:pPr marL="342900" indent="-342900">
              <a:buFont typeface="Arial" panose="020B0604020202020204" pitchFamily="34" charset="0"/>
              <a:buChar char="•"/>
            </a:pPr>
            <a:r>
              <a:rPr lang="en-GB" dirty="0" smtClean="0">
                <a:latin typeface="Comic Sans MS" panose="030F0702030302020204" pitchFamily="66" charset="0"/>
              </a:rPr>
              <a:t>How does Retinitis </a:t>
            </a:r>
            <a:r>
              <a:rPr lang="en-GB" dirty="0" err="1" smtClean="0">
                <a:latin typeface="Comic Sans MS" panose="030F0702030302020204" pitchFamily="66" charset="0"/>
              </a:rPr>
              <a:t>pigmentosa</a:t>
            </a:r>
            <a:r>
              <a:rPr lang="en-GB" dirty="0" smtClean="0">
                <a:latin typeface="Comic Sans MS" panose="030F0702030302020204" pitchFamily="66" charset="0"/>
              </a:rPr>
              <a:t> affect sight? </a:t>
            </a:r>
          </a:p>
          <a:p>
            <a:pPr marL="342900" indent="-342900">
              <a:buFont typeface="Arial" panose="020B0604020202020204" pitchFamily="34" charset="0"/>
              <a:buChar char="•"/>
            </a:pPr>
            <a:r>
              <a:rPr lang="en-GB" dirty="0" smtClean="0">
                <a:latin typeface="Comic Sans MS" panose="030F0702030302020204" pitchFamily="66" charset="0"/>
              </a:rPr>
              <a:t>How do guide dogs help their owners? </a:t>
            </a:r>
          </a:p>
          <a:p>
            <a:pPr marL="342900" indent="-342900">
              <a:buFont typeface="Arial" panose="020B0604020202020204" pitchFamily="34" charset="0"/>
              <a:buChar char="•"/>
            </a:pPr>
            <a:endParaRPr lang="en-GB" dirty="0" smtClean="0">
              <a:latin typeface="Comic Sans MS" panose="030F0702030302020204" pitchFamily="66" charset="0"/>
            </a:endParaRPr>
          </a:p>
          <a:p>
            <a:r>
              <a:rPr lang="en-GB" b="1" u="sng" dirty="0" smtClean="0">
                <a:latin typeface="Comic Sans MS" panose="030F0702030302020204" pitchFamily="66" charset="0"/>
              </a:rPr>
              <a:t>Guide dog puppies </a:t>
            </a:r>
          </a:p>
          <a:p>
            <a:pPr marL="342900" indent="-342900">
              <a:buFont typeface="Arial" panose="020B0604020202020204" pitchFamily="34" charset="0"/>
              <a:buChar char="•"/>
            </a:pPr>
            <a:r>
              <a:rPr lang="en-GB" dirty="0" smtClean="0">
                <a:latin typeface="Comic Sans MS" panose="030F0702030302020204" pitchFamily="66" charset="0"/>
              </a:rPr>
              <a:t>What happened when the puppies were six to eight weeks old? </a:t>
            </a:r>
          </a:p>
          <a:p>
            <a:pPr marL="285750" indent="-285750">
              <a:buFont typeface="Arial" panose="020B0604020202020204" pitchFamily="34" charset="0"/>
              <a:buChar char="•"/>
            </a:pPr>
            <a:r>
              <a:rPr lang="en-GB" dirty="0" smtClean="0">
                <a:latin typeface="Comic Sans MS" panose="030F0702030302020204" pitchFamily="66" charset="0"/>
              </a:rPr>
              <a:t> What is the volunteer who looks after the pup known as?</a:t>
            </a:r>
          </a:p>
          <a:p>
            <a:pPr marL="285750" indent="-285750">
              <a:buFont typeface="Arial" panose="020B0604020202020204" pitchFamily="34" charset="0"/>
              <a:buChar char="•"/>
            </a:pPr>
            <a:r>
              <a:rPr lang="en-GB" dirty="0" smtClean="0">
                <a:latin typeface="Comic Sans MS" panose="030F0702030302020204" pitchFamily="66" charset="0"/>
              </a:rPr>
              <a:t> What sort of things are the puppies introduced to? Why are these important?</a:t>
            </a:r>
          </a:p>
          <a:p>
            <a:r>
              <a:rPr lang="en-GB" dirty="0" smtClean="0">
                <a:latin typeface="Comic Sans MS" panose="030F0702030302020204" pitchFamily="66" charset="0"/>
              </a:rPr>
              <a:t> </a:t>
            </a:r>
          </a:p>
          <a:p>
            <a:r>
              <a:rPr lang="en-GB" b="1" u="sng" dirty="0" smtClean="0">
                <a:latin typeface="Comic Sans MS" panose="030F0702030302020204" pitchFamily="66" charset="0"/>
              </a:rPr>
              <a:t>Guide dogs in training </a:t>
            </a:r>
          </a:p>
          <a:p>
            <a:pPr marL="285750" indent="-285750">
              <a:buFont typeface="Arial" panose="020B0604020202020204" pitchFamily="34" charset="0"/>
              <a:buChar char="•"/>
            </a:pPr>
            <a:r>
              <a:rPr lang="en-GB" dirty="0" smtClean="0">
                <a:latin typeface="Comic Sans MS" panose="030F0702030302020204" pitchFamily="66" charset="0"/>
              </a:rPr>
              <a:t>What colour harness do the dogs wear at the Guide Dog Training School? </a:t>
            </a:r>
          </a:p>
          <a:p>
            <a:pPr marL="285750" indent="-285750">
              <a:buFont typeface="Arial" panose="020B0604020202020204" pitchFamily="34" charset="0"/>
              <a:buChar char="•"/>
            </a:pPr>
            <a:r>
              <a:rPr lang="en-GB" dirty="0" smtClean="0">
                <a:latin typeface="Comic Sans MS" panose="030F0702030302020204" pitchFamily="66" charset="0"/>
              </a:rPr>
              <a:t>What do the dogs do when they reach an obstacle? </a:t>
            </a:r>
          </a:p>
          <a:p>
            <a:pPr marL="285750" indent="-285750">
              <a:buFont typeface="Arial" panose="020B0604020202020204" pitchFamily="34" charset="0"/>
              <a:buChar char="•"/>
            </a:pPr>
            <a:r>
              <a:rPr lang="en-GB" dirty="0" smtClean="0">
                <a:latin typeface="Comic Sans MS" panose="030F0702030302020204" pitchFamily="66" charset="0"/>
              </a:rPr>
              <a:t>How are the dogs rewarded when they get things right? </a:t>
            </a:r>
          </a:p>
          <a:p>
            <a:endParaRPr lang="en-GB" b="1" u="sng" dirty="0" smtClean="0">
              <a:latin typeface="Comic Sans MS" panose="030F0702030302020204" pitchFamily="66" charset="0"/>
            </a:endParaRPr>
          </a:p>
          <a:p>
            <a:r>
              <a:rPr lang="en-GB" b="1" u="sng" dirty="0" smtClean="0">
                <a:latin typeface="Comic Sans MS" panose="030F0702030302020204" pitchFamily="66" charset="0"/>
              </a:rPr>
              <a:t>Matching the dog with their owner </a:t>
            </a:r>
          </a:p>
          <a:p>
            <a:pPr marL="342900" indent="-342900">
              <a:buFont typeface="Arial" panose="020B0604020202020204" pitchFamily="34" charset="0"/>
              <a:buChar char="•"/>
            </a:pPr>
            <a:r>
              <a:rPr lang="en-GB" dirty="0" smtClean="0">
                <a:latin typeface="Comic Sans MS" panose="030F0702030302020204" pitchFamily="66" charset="0"/>
              </a:rPr>
              <a:t>What forms of transport does Chad need to be able to go on? </a:t>
            </a:r>
          </a:p>
          <a:p>
            <a:pPr marL="342900" indent="-342900">
              <a:buFont typeface="Arial" panose="020B0604020202020204" pitchFamily="34" charset="0"/>
              <a:buChar char="•"/>
            </a:pPr>
            <a:r>
              <a:rPr lang="en-GB" dirty="0" smtClean="0">
                <a:latin typeface="Comic Sans MS" panose="030F0702030302020204" pitchFamily="66" charset="0"/>
              </a:rPr>
              <a:t>Where does Chad take Dave to every day? </a:t>
            </a:r>
          </a:p>
          <a:p>
            <a:pPr marL="342900" indent="-342900">
              <a:buFont typeface="Arial" panose="020B0604020202020204" pitchFamily="34" charset="0"/>
              <a:buChar char="•"/>
            </a:pPr>
            <a:r>
              <a:rPr lang="en-GB" dirty="0" smtClean="0">
                <a:latin typeface="Comic Sans MS" panose="030F0702030302020204" pitchFamily="66" charset="0"/>
              </a:rPr>
              <a:t>How long did Chad and Dave train together for? </a:t>
            </a:r>
          </a:p>
        </p:txBody>
      </p:sp>
    </p:spTree>
    <p:extLst>
      <p:ext uri="{BB962C8B-B14F-4D97-AF65-F5344CB8AC3E}">
        <p14:creationId xmlns:p14="http://schemas.microsoft.com/office/powerpoint/2010/main" val="859661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a:srcRect l="48033" t="16978" r="23684" b="21267"/>
          <a:stretch/>
        </p:blipFill>
        <p:spPr>
          <a:xfrm>
            <a:off x="6390127" y="3558721"/>
            <a:ext cx="2520836" cy="3096089"/>
          </a:xfrm>
          <a:prstGeom prst="rect">
            <a:avLst/>
          </a:prstGeom>
        </p:spPr>
      </p:pic>
      <p:pic>
        <p:nvPicPr>
          <p:cNvPr id="2" name="Picture 1"/>
          <p:cNvPicPr>
            <a:picLocks noChangeAspect="1"/>
          </p:cNvPicPr>
          <p:nvPr/>
        </p:nvPicPr>
        <p:blipFill rotWithShape="1">
          <a:blip r:embed="rId3"/>
          <a:srcRect l="19500" t="24963" r="24000" b="12815"/>
          <a:stretch/>
        </p:blipFill>
        <p:spPr>
          <a:xfrm>
            <a:off x="1089651" y="195132"/>
            <a:ext cx="5173748" cy="3242314"/>
          </a:xfrm>
          <a:prstGeom prst="rect">
            <a:avLst/>
          </a:prstGeom>
        </p:spPr>
      </p:pic>
      <p:pic>
        <p:nvPicPr>
          <p:cNvPr id="3" name="Picture 2"/>
          <p:cNvPicPr>
            <a:picLocks noChangeAspect="1"/>
          </p:cNvPicPr>
          <p:nvPr/>
        </p:nvPicPr>
        <p:blipFill rotWithShape="1">
          <a:blip r:embed="rId4"/>
          <a:srcRect l="19804" t="26078" r="24019" b="11350"/>
          <a:stretch/>
        </p:blipFill>
        <p:spPr>
          <a:xfrm>
            <a:off x="6390127" y="195132"/>
            <a:ext cx="5115463" cy="3242314"/>
          </a:xfrm>
          <a:prstGeom prst="rect">
            <a:avLst/>
          </a:prstGeom>
        </p:spPr>
      </p:pic>
      <p:cxnSp>
        <p:nvCxnSpPr>
          <p:cNvPr id="5" name="Straight Arrow Connector 4"/>
          <p:cNvCxnSpPr/>
          <p:nvPr/>
        </p:nvCxnSpPr>
        <p:spPr>
          <a:xfrm>
            <a:off x="3179133" y="567235"/>
            <a:ext cx="818599"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5980827" y="571211"/>
            <a:ext cx="818599"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8600847" y="571211"/>
            <a:ext cx="818599"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pic>
        <p:nvPicPr>
          <p:cNvPr id="11" name="Picture 10"/>
          <p:cNvPicPr>
            <a:picLocks noChangeAspect="1"/>
          </p:cNvPicPr>
          <p:nvPr/>
        </p:nvPicPr>
        <p:blipFill rotWithShape="1">
          <a:blip r:embed="rId2"/>
          <a:srcRect l="19386" t="16978" r="52757" b="21267"/>
          <a:stretch/>
        </p:blipFill>
        <p:spPr>
          <a:xfrm>
            <a:off x="9010147" y="3558720"/>
            <a:ext cx="2454266" cy="3096089"/>
          </a:xfrm>
          <a:prstGeom prst="rect">
            <a:avLst/>
          </a:prstGeom>
        </p:spPr>
      </p:pic>
      <p:cxnSp>
        <p:nvCxnSpPr>
          <p:cNvPr id="13" name="Straight Arrow Connector 12"/>
          <p:cNvCxnSpPr/>
          <p:nvPr/>
        </p:nvCxnSpPr>
        <p:spPr>
          <a:xfrm>
            <a:off x="10237280" y="3156155"/>
            <a:ext cx="0" cy="81926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a:off x="8486984" y="3967464"/>
            <a:ext cx="932462" cy="7952"/>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pic>
        <p:nvPicPr>
          <p:cNvPr id="19" name="Picture 18"/>
          <p:cNvPicPr>
            <a:picLocks noChangeAspect="1"/>
          </p:cNvPicPr>
          <p:nvPr/>
        </p:nvPicPr>
        <p:blipFill rotWithShape="1">
          <a:blip r:embed="rId5"/>
          <a:srcRect l="19792" t="30445" r="53116" b="7637"/>
          <a:stretch/>
        </p:blipFill>
        <p:spPr>
          <a:xfrm>
            <a:off x="3824511" y="3565785"/>
            <a:ext cx="2367153" cy="3043131"/>
          </a:xfrm>
          <a:prstGeom prst="rect">
            <a:avLst/>
          </a:prstGeom>
        </p:spPr>
      </p:pic>
      <p:pic>
        <p:nvPicPr>
          <p:cNvPr id="20" name="Picture 19"/>
          <p:cNvPicPr>
            <a:picLocks noChangeAspect="1"/>
          </p:cNvPicPr>
          <p:nvPr/>
        </p:nvPicPr>
        <p:blipFill rotWithShape="1">
          <a:blip r:embed="rId5"/>
          <a:srcRect l="48507" t="30445" r="24334" b="7703"/>
          <a:stretch/>
        </p:blipFill>
        <p:spPr>
          <a:xfrm>
            <a:off x="1103664" y="3558720"/>
            <a:ext cx="2450991" cy="3050196"/>
          </a:xfrm>
          <a:prstGeom prst="rect">
            <a:avLst/>
          </a:prstGeom>
        </p:spPr>
      </p:pic>
      <p:cxnSp>
        <p:nvCxnSpPr>
          <p:cNvPr id="21" name="Straight Arrow Connector 20"/>
          <p:cNvCxnSpPr/>
          <p:nvPr/>
        </p:nvCxnSpPr>
        <p:spPr>
          <a:xfrm flipH="1">
            <a:off x="5824617" y="3975416"/>
            <a:ext cx="932462" cy="7952"/>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a:off x="3122201" y="3983368"/>
            <a:ext cx="932462" cy="7952"/>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69748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9860" y="816797"/>
            <a:ext cx="5330455" cy="4770537"/>
          </a:xfrm>
          <a:prstGeom prst="rect">
            <a:avLst/>
          </a:prstGeom>
        </p:spPr>
        <p:txBody>
          <a:bodyPr wrap="square">
            <a:spAutoFit/>
          </a:bodyPr>
          <a:lstStyle/>
          <a:p>
            <a:pPr algn="ctr"/>
            <a:r>
              <a:rPr lang="en-GB" sz="1600" b="1" u="sng" dirty="0" smtClean="0">
                <a:solidFill>
                  <a:srgbClr val="FF0000"/>
                </a:solidFill>
                <a:latin typeface="Comic Sans MS" panose="030F0702030302020204" pitchFamily="66" charset="0"/>
              </a:rPr>
              <a:t>Activity</a:t>
            </a:r>
            <a:r>
              <a:rPr lang="en-GB" sz="1600" dirty="0" smtClean="0">
                <a:latin typeface="Comic Sans MS" panose="030F0702030302020204" pitchFamily="66" charset="0"/>
              </a:rPr>
              <a:t> </a:t>
            </a:r>
          </a:p>
          <a:p>
            <a:pPr algn="just"/>
            <a:endParaRPr lang="en-GB" sz="1600" dirty="0" smtClean="0">
              <a:latin typeface="Comic Sans MS" panose="030F0702030302020204" pitchFamily="66" charset="0"/>
            </a:endParaRPr>
          </a:p>
          <a:p>
            <a:pPr algn="just"/>
            <a:r>
              <a:rPr lang="en-GB" sz="1600" dirty="0" smtClean="0">
                <a:latin typeface="Comic Sans MS" panose="030F0702030302020204" pitchFamily="66" charset="0"/>
              </a:rPr>
              <a:t>Imagine that The Guide Dogs for the Blind Association are looking for a puppy to train as a guide dog. </a:t>
            </a:r>
          </a:p>
          <a:p>
            <a:pPr algn="just"/>
            <a:endParaRPr lang="en-GB" sz="1600" dirty="0">
              <a:latin typeface="Comic Sans MS" panose="030F0702030302020204" pitchFamily="66" charset="0"/>
            </a:endParaRPr>
          </a:p>
          <a:p>
            <a:pPr algn="just"/>
            <a:r>
              <a:rPr lang="en-GB" sz="1600" dirty="0" smtClean="0">
                <a:latin typeface="Comic Sans MS" panose="030F0702030302020204" pitchFamily="66" charset="0"/>
              </a:rPr>
              <a:t>Think back to the video and class activity for the qualities needed for a guide dog. </a:t>
            </a:r>
          </a:p>
          <a:p>
            <a:pPr algn="just"/>
            <a:endParaRPr lang="en-GB" sz="1600" dirty="0">
              <a:latin typeface="Comic Sans MS" panose="030F0702030302020204" pitchFamily="66" charset="0"/>
            </a:endParaRPr>
          </a:p>
          <a:p>
            <a:pPr algn="just"/>
            <a:r>
              <a:rPr lang="en-GB" sz="1600" dirty="0" smtClean="0">
                <a:latin typeface="Comic Sans MS" panose="030F0702030302020204" pitchFamily="66" charset="0"/>
              </a:rPr>
              <a:t>Imagine you are a puppy and fill in the application to become a guide dog. </a:t>
            </a:r>
          </a:p>
          <a:p>
            <a:pPr algn="just"/>
            <a:endParaRPr lang="en-GB" sz="1600" dirty="0">
              <a:latin typeface="Comic Sans MS" panose="030F0702030302020204" pitchFamily="66" charset="0"/>
            </a:endParaRPr>
          </a:p>
          <a:p>
            <a:pPr algn="just"/>
            <a:r>
              <a:rPr lang="en-GB" sz="1600" dirty="0" smtClean="0">
                <a:latin typeface="Comic Sans MS" panose="030F0702030302020204" pitchFamily="66" charset="0"/>
              </a:rPr>
              <a:t>First of all come up and choose the dog they would like to be from the Our Breeds poster on the next page and write this information along with their name. </a:t>
            </a:r>
          </a:p>
          <a:p>
            <a:pPr algn="just"/>
            <a:endParaRPr lang="en-GB" sz="1600" dirty="0">
              <a:latin typeface="Comic Sans MS" panose="030F0702030302020204" pitchFamily="66" charset="0"/>
            </a:endParaRPr>
          </a:p>
          <a:p>
            <a:pPr algn="just"/>
            <a:r>
              <a:rPr lang="en-GB" sz="1600" dirty="0" smtClean="0">
                <a:latin typeface="Comic Sans MS" panose="030F0702030302020204" pitchFamily="66" charset="0"/>
              </a:rPr>
              <a:t>Then describe yourself and explain why you should be considered for this important job. Think about the things the puppy would already be good at. </a:t>
            </a:r>
            <a:endParaRPr lang="en-GB" sz="1600" dirty="0">
              <a:latin typeface="Comic Sans MS" panose="030F0702030302020204" pitchFamily="66" charset="0"/>
            </a:endParaRPr>
          </a:p>
        </p:txBody>
      </p:sp>
      <p:pic>
        <p:nvPicPr>
          <p:cNvPr id="4" name="Picture 3"/>
          <p:cNvPicPr>
            <a:picLocks noChangeAspect="1"/>
          </p:cNvPicPr>
          <p:nvPr/>
        </p:nvPicPr>
        <p:blipFill rotWithShape="1">
          <a:blip r:embed="rId2"/>
          <a:srcRect b="10389"/>
          <a:stretch/>
        </p:blipFill>
        <p:spPr>
          <a:xfrm>
            <a:off x="6335470" y="430225"/>
            <a:ext cx="5392242" cy="5933544"/>
          </a:xfrm>
          <a:prstGeom prst="rect">
            <a:avLst/>
          </a:prstGeom>
        </p:spPr>
      </p:pic>
    </p:spTree>
    <p:extLst>
      <p:ext uri="{BB962C8B-B14F-4D97-AF65-F5344CB8AC3E}">
        <p14:creationId xmlns:p14="http://schemas.microsoft.com/office/powerpoint/2010/main" val="29679287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656774" y="305367"/>
            <a:ext cx="4878451" cy="6226001"/>
          </a:xfrm>
          <a:prstGeom prst="rect">
            <a:avLst/>
          </a:prstGeom>
        </p:spPr>
      </p:pic>
    </p:spTree>
    <p:extLst>
      <p:ext uri="{BB962C8B-B14F-4D97-AF65-F5344CB8AC3E}">
        <p14:creationId xmlns:p14="http://schemas.microsoft.com/office/powerpoint/2010/main" val="9249594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0802" y="642878"/>
            <a:ext cx="11082698" cy="3139321"/>
          </a:xfrm>
          <a:prstGeom prst="rect">
            <a:avLst/>
          </a:prstGeom>
        </p:spPr>
        <p:txBody>
          <a:bodyPr wrap="square">
            <a:spAutoFit/>
          </a:bodyPr>
          <a:lstStyle/>
          <a:p>
            <a:pPr algn="ctr"/>
            <a:r>
              <a:rPr lang="en-GB" b="1" u="sng" dirty="0" smtClean="0">
                <a:solidFill>
                  <a:srgbClr val="FF0000"/>
                </a:solidFill>
                <a:latin typeface="Comic Sans MS" panose="030F0702030302020204" pitchFamily="66" charset="0"/>
              </a:rPr>
              <a:t>Activity</a:t>
            </a:r>
            <a:r>
              <a:rPr lang="en-GB" dirty="0" smtClean="0">
                <a:latin typeface="Comic Sans MS" panose="030F0702030302020204" pitchFamily="66" charset="0"/>
              </a:rPr>
              <a:t> </a:t>
            </a:r>
          </a:p>
          <a:p>
            <a:pPr algn="ctr"/>
            <a:endParaRPr lang="en-GB" dirty="0" smtClean="0">
              <a:latin typeface="Comic Sans MS" panose="030F0702030302020204" pitchFamily="66" charset="0"/>
            </a:endParaRPr>
          </a:p>
          <a:p>
            <a:pPr algn="just"/>
            <a:r>
              <a:rPr lang="en-GB" dirty="0" smtClean="0">
                <a:latin typeface="Comic Sans MS" panose="030F0702030302020204" pitchFamily="66" charset="0"/>
              </a:rPr>
              <a:t>Imagine you are one of the puppy walkers and write a diary about a recent experience, that you and your guide dog have experienced such a day at the seaside or travelling on a bus or train.</a:t>
            </a:r>
          </a:p>
          <a:p>
            <a:pPr algn="just"/>
            <a:endParaRPr lang="en-GB" dirty="0">
              <a:latin typeface="Comic Sans MS" panose="030F0702030302020204" pitchFamily="66" charset="0"/>
            </a:endParaRPr>
          </a:p>
          <a:p>
            <a:pPr algn="just"/>
            <a:endParaRPr lang="en-GB" dirty="0" smtClean="0">
              <a:latin typeface="Comic Sans MS" panose="030F0702030302020204" pitchFamily="66" charset="0"/>
            </a:endParaRPr>
          </a:p>
          <a:p>
            <a:pPr algn="just"/>
            <a:r>
              <a:rPr lang="en-GB" b="1" u="sng" dirty="0" smtClean="0">
                <a:latin typeface="Comic Sans MS" panose="030F0702030302020204" pitchFamily="66" charset="0"/>
              </a:rPr>
              <a:t>Puppy Walker Videos</a:t>
            </a:r>
            <a:endParaRPr lang="en-GB" b="1" u="sng" dirty="0">
              <a:latin typeface="Comic Sans MS" panose="030F0702030302020204" pitchFamily="66" charset="0"/>
            </a:endParaRPr>
          </a:p>
          <a:p>
            <a:pPr algn="just"/>
            <a:r>
              <a:rPr lang="en-GB" dirty="0">
                <a:latin typeface="Comic Sans MS" panose="030F0702030302020204" pitchFamily="66" charset="0"/>
                <a:hlinkClick r:id="rId2"/>
              </a:rPr>
              <a:t>https://</a:t>
            </a:r>
            <a:r>
              <a:rPr lang="en-GB" dirty="0" smtClean="0">
                <a:latin typeface="Comic Sans MS" panose="030F0702030302020204" pitchFamily="66" charset="0"/>
                <a:hlinkClick r:id="rId2"/>
              </a:rPr>
              <a:t>www.youtube.com/watch?</a:t>
            </a:r>
          </a:p>
          <a:p>
            <a:pPr algn="just"/>
            <a:r>
              <a:rPr lang="en-GB" dirty="0" smtClean="0">
                <a:latin typeface="Comic Sans MS" panose="030F0702030302020204" pitchFamily="66" charset="0"/>
                <a:hlinkClick r:id="rId2"/>
              </a:rPr>
              <a:t>v=idmcj0ky7Fg</a:t>
            </a:r>
            <a:endParaRPr lang="en-GB" dirty="0" smtClean="0">
              <a:latin typeface="Comic Sans MS" panose="030F0702030302020204" pitchFamily="66" charset="0"/>
            </a:endParaRPr>
          </a:p>
          <a:p>
            <a:pPr algn="just"/>
            <a:endParaRPr lang="en-GB" dirty="0">
              <a:latin typeface="Comic Sans MS" panose="030F0702030302020204" pitchFamily="66" charset="0"/>
            </a:endParaRPr>
          </a:p>
          <a:p>
            <a:pPr algn="just"/>
            <a:r>
              <a:rPr lang="en-GB" dirty="0">
                <a:latin typeface="Comic Sans MS" panose="030F0702030302020204" pitchFamily="66" charset="0"/>
                <a:hlinkClick r:id="rId3"/>
              </a:rPr>
              <a:t>https://youtu.be/zgUceoNNF-g</a:t>
            </a:r>
            <a:endParaRPr lang="en-GB" dirty="0">
              <a:latin typeface="Comic Sans MS" panose="030F0702030302020204" pitchFamily="66" charset="0"/>
            </a:endParaRPr>
          </a:p>
        </p:txBody>
      </p:sp>
      <p:pic>
        <p:nvPicPr>
          <p:cNvPr id="4" name="Picture 3"/>
          <p:cNvPicPr>
            <a:picLocks noChangeAspect="1"/>
          </p:cNvPicPr>
          <p:nvPr/>
        </p:nvPicPr>
        <p:blipFill rotWithShape="1">
          <a:blip r:embed="rId4"/>
          <a:srcRect l="2941" t="18061" r="35490" b="24771"/>
          <a:stretch/>
        </p:blipFill>
        <p:spPr>
          <a:xfrm>
            <a:off x="4557466" y="2339853"/>
            <a:ext cx="7042359" cy="3678175"/>
          </a:xfrm>
          <a:prstGeom prst="rect">
            <a:avLst/>
          </a:prstGeom>
        </p:spPr>
      </p:pic>
    </p:spTree>
    <p:extLst>
      <p:ext uri="{BB962C8B-B14F-4D97-AF65-F5344CB8AC3E}">
        <p14:creationId xmlns:p14="http://schemas.microsoft.com/office/powerpoint/2010/main" val="26452799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7694" y="5477171"/>
            <a:ext cx="6106159" cy="400110"/>
          </a:xfrm>
          <a:prstGeom prst="rect">
            <a:avLst/>
          </a:prstGeom>
        </p:spPr>
        <p:txBody>
          <a:bodyPr wrap="none">
            <a:spAutoFit/>
          </a:bodyPr>
          <a:lstStyle/>
          <a:p>
            <a:r>
              <a:rPr lang="en-GB" sz="2000" dirty="0">
                <a:latin typeface="Comic Sans MS" panose="030F0702030302020204" pitchFamily="66" charset="0"/>
                <a:hlinkClick r:id="rId2"/>
              </a:rPr>
              <a:t>https://www.youtube.com/watch?v=R-IFWxiTlOo</a:t>
            </a:r>
            <a:endParaRPr lang="en-GB" sz="2000" dirty="0">
              <a:latin typeface="Comic Sans MS" panose="030F0702030302020204" pitchFamily="66" charset="0"/>
            </a:endParaRPr>
          </a:p>
        </p:txBody>
      </p:sp>
      <p:pic>
        <p:nvPicPr>
          <p:cNvPr id="2050" name="Picture 2" descr="Business partner: Andrex and Guide Do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4848" y="1743627"/>
            <a:ext cx="4777932" cy="322510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339703" y="654893"/>
            <a:ext cx="9197162" cy="707886"/>
          </a:xfrm>
          <a:prstGeom prst="rect">
            <a:avLst/>
          </a:prstGeom>
          <a:noFill/>
        </p:spPr>
        <p:txBody>
          <a:bodyPr wrap="square" rtlCol="0">
            <a:spAutoFit/>
          </a:bodyPr>
          <a:lstStyle/>
          <a:p>
            <a:pPr algn="ctr"/>
            <a:r>
              <a:rPr lang="en-GB" sz="2000" dirty="0" smtClean="0">
                <a:solidFill>
                  <a:srgbClr val="0070C0"/>
                </a:solidFill>
                <a:latin typeface="Comic Sans MS" panose="030F0702030302020204" pitchFamily="66" charset="0"/>
              </a:rPr>
              <a:t>Now you have learnt all about guide dogs, enjoy this very cute video of the guide dog puppies working on the </a:t>
            </a:r>
            <a:r>
              <a:rPr lang="en-GB" sz="2000" dirty="0" err="1" smtClean="0">
                <a:solidFill>
                  <a:srgbClr val="0070C0"/>
                </a:solidFill>
                <a:latin typeface="Comic Sans MS" panose="030F0702030302020204" pitchFamily="66" charset="0"/>
              </a:rPr>
              <a:t>Andrex</a:t>
            </a:r>
            <a:r>
              <a:rPr lang="en-GB" sz="2000" dirty="0" smtClean="0">
                <a:solidFill>
                  <a:srgbClr val="0070C0"/>
                </a:solidFill>
                <a:latin typeface="Comic Sans MS" panose="030F0702030302020204" pitchFamily="66" charset="0"/>
              </a:rPr>
              <a:t> advert! </a:t>
            </a:r>
            <a:endParaRPr lang="en-GB" sz="2000"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1970594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660</Words>
  <Application>Microsoft Office PowerPoint</Application>
  <PresentationFormat>Widescreen</PresentationFormat>
  <Paragraphs>83</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Abby Nalder</dc:creator>
  <cp:lastModifiedBy>Abby Nalder</cp:lastModifiedBy>
  <cp:revision>18</cp:revision>
  <dcterms:created xsi:type="dcterms:W3CDTF">2020-06-17T11:07:02Z</dcterms:created>
  <dcterms:modified xsi:type="dcterms:W3CDTF">2020-06-30T16:52:30Z</dcterms:modified>
</cp:coreProperties>
</file>