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58" r:id="rId5"/>
    <p:sldId id="259" r:id="rId6"/>
    <p:sldId id="266" r:id="rId7"/>
    <p:sldId id="260" r:id="rId8"/>
    <p:sldId id="261" r:id="rId9"/>
    <p:sldId id="265" r:id="rId10"/>
    <p:sldId id="263" r:id="rId11"/>
    <p:sldId id="264" r:id="rId1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07" d="100"/>
          <a:sy n="107" d="100"/>
        </p:scale>
        <p:origin x="138"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341178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3975855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213442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1515938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C411E-3659-4225-864D-6F3DBD4DE78E}" type="datetimeFigureOut">
              <a:rPr lang="en-GB" smtClean="0"/>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900352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C411E-3659-4225-864D-6F3DBD4DE78E}"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934720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C411E-3659-4225-864D-6F3DBD4DE78E}" type="datetimeFigureOut">
              <a:rPr lang="en-GB" smtClean="0"/>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397961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941352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052198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4229267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00461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4432027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5687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32552987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1594370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098348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C411E-3659-4225-864D-6F3DBD4DE78E}" type="datetimeFigureOut">
              <a:rPr lang="en-GB" smtClean="0"/>
              <a:t>11/09/2024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780B8D9-0503-42D8-81C2-902E4E640930}" type="slidenum">
              <a:rPr lang="en-GB" smtClean="0"/>
              <a:t>‹#›</a:t>
            </a:fld>
            <a:endParaRPr lang="en-GB"/>
          </a:p>
        </p:txBody>
      </p:sp>
    </p:spTree>
    <p:extLst>
      <p:ext uri="{BB962C8B-B14F-4D97-AF65-F5344CB8AC3E}">
        <p14:creationId xmlns:p14="http://schemas.microsoft.com/office/powerpoint/2010/main" val="41716828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microsoft.com/office/2007/relationships/media" Target="../media/media2.m4a"/><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slideLayout" Target="../slideLayouts/slideLayout2.xml"/><Relationship Id="rId4" Type="http://schemas.openxmlformats.org/officeDocument/2006/relationships/audio" Target="../media/media2.m4a"/><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microsoft.com/office/2007/relationships/media" Target="../media/media4.m4a"/><Relationship Id="rId7" Type="http://schemas.openxmlformats.org/officeDocument/2006/relationships/image" Target="../media/image3.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hyperlink" Target="mailto:info.saxon@lumenlearningtrust.co.uk" TargetMode="External"/><Relationship Id="rId5" Type="http://schemas.openxmlformats.org/officeDocument/2006/relationships/slideLayout" Target="../slideLayouts/slideLayout2.xml"/><Relationship Id="rId4" Type="http://schemas.openxmlformats.org/officeDocument/2006/relationships/audio" Target="../media/media4.m4a"/></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microsoft.com/office/2007/relationships/media" Target="../media/media7.m4a"/><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slideLayout" Target="../slideLayouts/slideLayout2.xml"/><Relationship Id="rId4" Type="http://schemas.openxmlformats.org/officeDocument/2006/relationships/audio" Target="../media/media7.m4a"/></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media" Target="../media/media9.m4a"/><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png"/><Relationship Id="rId5" Type="http://schemas.openxmlformats.org/officeDocument/2006/relationships/slideLayout" Target="../slideLayouts/slideLayout2.xml"/><Relationship Id="rId4" Type="http://schemas.openxmlformats.org/officeDocument/2006/relationships/audio" Target="../media/media9.m4a"/></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png"/><Relationship Id="rId5" Type="http://schemas.openxmlformats.org/officeDocument/2006/relationships/image" Target="../media/image8.tmp"/><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887117"/>
            <a:ext cx="7766936" cy="1646302"/>
          </a:xfrm>
        </p:spPr>
        <p:txBody>
          <a:bodyPr/>
          <a:lstStyle/>
          <a:p>
            <a:pPr algn="ctr"/>
            <a:r>
              <a:rPr lang="en-GB" sz="13800" b="1" dirty="0">
                <a:latin typeface="Tahoma" panose="020B0604030504040204" pitchFamily="34" charset="0"/>
                <a:ea typeface="Tahoma" panose="020B0604030504040204" pitchFamily="34" charset="0"/>
                <a:cs typeface="Tahoma" panose="020B0604030504040204" pitchFamily="34" charset="0"/>
              </a:rPr>
              <a:t>Year 6</a:t>
            </a:r>
          </a:p>
        </p:txBody>
      </p:sp>
      <p:sp>
        <p:nvSpPr>
          <p:cNvPr id="3" name="Subtitle 2"/>
          <p:cNvSpPr>
            <a:spLocks noGrp="1"/>
          </p:cNvSpPr>
          <p:nvPr>
            <p:ph type="subTitle" idx="1"/>
          </p:nvPr>
        </p:nvSpPr>
        <p:spPr>
          <a:xfrm>
            <a:off x="1507067" y="4873984"/>
            <a:ext cx="7766936" cy="1096899"/>
          </a:xfrm>
        </p:spPr>
        <p:txBody>
          <a:bodyPr>
            <a:noAutofit/>
          </a:bodyPr>
          <a:lstStyle/>
          <a:p>
            <a:pPr algn="ctr"/>
            <a:r>
              <a:rPr lang="en-GB" sz="4800" b="1" dirty="0">
                <a:solidFill>
                  <a:schemeClr val="tx1"/>
                </a:solidFill>
                <a:latin typeface="Tahoma" panose="020B0604030504040204" pitchFamily="34" charset="0"/>
                <a:ea typeface="Tahoma" panose="020B0604030504040204" pitchFamily="34" charset="0"/>
                <a:cs typeface="Tahoma" panose="020B0604030504040204" pitchFamily="34" charset="0"/>
              </a:rPr>
              <a:t>Curriculum Information Evening</a:t>
            </a:r>
          </a:p>
        </p:txBody>
      </p:sp>
      <p:pic>
        <p:nvPicPr>
          <p:cNvPr id="4" name="Picture 3">
            <a:extLst>
              <a:ext uri="{FF2B5EF4-FFF2-40B4-BE49-F238E27FC236}">
                <a16:creationId xmlns:a16="http://schemas.microsoft.com/office/drawing/2014/main" id="{C750F6D3-D497-4C9F-9769-C97099CEE492}"/>
              </a:ext>
            </a:extLst>
          </p:cNvPr>
          <p:cNvPicPr>
            <a:picLocks noChangeAspect="1"/>
          </p:cNvPicPr>
          <p:nvPr/>
        </p:nvPicPr>
        <p:blipFill>
          <a:blip r:embed="rId2"/>
          <a:stretch>
            <a:fillRect/>
          </a:stretch>
        </p:blipFill>
        <p:spPr>
          <a:xfrm>
            <a:off x="4485594" y="2533419"/>
            <a:ext cx="2143125" cy="2143125"/>
          </a:xfrm>
          <a:prstGeom prst="rect">
            <a:avLst/>
          </a:prstGeom>
        </p:spPr>
      </p:pic>
    </p:spTree>
    <p:extLst>
      <p:ext uri="{BB962C8B-B14F-4D97-AF65-F5344CB8AC3E}">
        <p14:creationId xmlns:p14="http://schemas.microsoft.com/office/powerpoint/2010/main" val="2857797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6600" b="1" dirty="0">
                <a:latin typeface="Tahoma" panose="020B0604030504040204" pitchFamily="34" charset="0"/>
                <a:ea typeface="Tahoma" panose="020B0604030504040204" pitchFamily="34" charset="0"/>
                <a:cs typeface="Tahoma" panose="020B0604030504040204" pitchFamily="34" charset="0"/>
              </a:rPr>
              <a:t>Adults</a:t>
            </a:r>
          </a:p>
        </p:txBody>
      </p:sp>
      <p:sp>
        <p:nvSpPr>
          <p:cNvPr id="3" name="Content Placeholder 2"/>
          <p:cNvSpPr>
            <a:spLocks noGrp="1"/>
          </p:cNvSpPr>
          <p:nvPr>
            <p:ph idx="1"/>
          </p:nvPr>
        </p:nvSpPr>
        <p:spPr>
          <a:xfrm>
            <a:off x="584201" y="1594980"/>
            <a:ext cx="8596668" cy="3880773"/>
          </a:xfrm>
        </p:spPr>
        <p:txBody>
          <a:bodyPr>
            <a:normAutofit fontScale="85000" lnSpcReduction="10000"/>
          </a:bodyPr>
          <a:lstStyle/>
          <a:p>
            <a:pPr marL="0" indent="0">
              <a:buNone/>
            </a:pPr>
            <a:r>
              <a:rPr lang="en-GB" sz="3200" dirty="0">
                <a:solidFill>
                  <a:schemeClr val="tx1"/>
                </a:solidFill>
                <a:latin typeface="Tahoma" panose="020B0604030504040204" pitchFamily="34" charset="0"/>
                <a:ea typeface="Tahoma" panose="020B0604030504040204" pitchFamily="34" charset="0"/>
                <a:cs typeface="Tahoma" panose="020B0604030504040204" pitchFamily="34" charset="0"/>
              </a:rPr>
              <a:t>6A</a:t>
            </a:r>
          </a:p>
          <a:p>
            <a:pPr marL="0" indent="0">
              <a:buNone/>
            </a:pPr>
            <a:r>
              <a:rPr lang="en-GB" sz="3200" dirty="0">
                <a:solidFill>
                  <a:schemeClr val="tx1"/>
                </a:solidFill>
                <a:latin typeface="Tahoma" panose="020B0604030504040204" pitchFamily="34" charset="0"/>
                <a:ea typeface="Tahoma" panose="020B0604030504040204" pitchFamily="34" charset="0"/>
                <a:cs typeface="Tahoma" panose="020B0604030504040204" pitchFamily="34" charset="0"/>
              </a:rPr>
              <a:t>Teacher: Miss Adams</a:t>
            </a:r>
          </a:p>
          <a:p>
            <a:pPr marL="0" indent="0">
              <a:buNone/>
            </a:pPr>
            <a:r>
              <a:rPr lang="en-GB" sz="3200" dirty="0">
                <a:solidFill>
                  <a:schemeClr val="tx1"/>
                </a:solidFill>
                <a:latin typeface="Tahoma" panose="020B0604030504040204" pitchFamily="34" charset="0"/>
                <a:ea typeface="Tahoma" panose="020B0604030504040204" pitchFamily="34" charset="0"/>
                <a:cs typeface="Tahoma" panose="020B0604030504040204" pitchFamily="34" charset="0"/>
              </a:rPr>
              <a:t>Teaching Assistants: Mrs Holloway and Mrs </a:t>
            </a:r>
            <a:r>
              <a:rPr lang="en-GB" sz="3200" dirty="0" err="1">
                <a:solidFill>
                  <a:schemeClr val="tx1"/>
                </a:solidFill>
                <a:latin typeface="Tahoma" panose="020B0604030504040204" pitchFamily="34" charset="0"/>
                <a:ea typeface="Tahoma" panose="020B0604030504040204" pitchFamily="34" charset="0"/>
                <a:cs typeface="Tahoma" panose="020B0604030504040204" pitchFamily="34" charset="0"/>
              </a:rPr>
              <a:t>Croxford</a:t>
            </a:r>
            <a:endParaRPr lang="en-GB"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3200" dirty="0">
                <a:solidFill>
                  <a:schemeClr val="tx1"/>
                </a:solidFill>
                <a:latin typeface="Tahoma" panose="020B0604030504040204" pitchFamily="34" charset="0"/>
                <a:ea typeface="Tahoma" panose="020B0604030504040204" pitchFamily="34" charset="0"/>
                <a:cs typeface="Tahoma" panose="020B0604030504040204" pitchFamily="34" charset="0"/>
              </a:rPr>
              <a:t>6L:</a:t>
            </a:r>
          </a:p>
          <a:p>
            <a:pPr marL="0" indent="0">
              <a:buNone/>
            </a:pPr>
            <a:r>
              <a:rPr lang="en-GB" sz="3200" dirty="0">
                <a:solidFill>
                  <a:schemeClr val="tx1"/>
                </a:solidFill>
                <a:latin typeface="Tahoma" panose="020B0604030504040204" pitchFamily="34" charset="0"/>
                <a:ea typeface="Tahoma" panose="020B0604030504040204" pitchFamily="34" charset="0"/>
                <a:cs typeface="Tahoma" panose="020B0604030504040204" pitchFamily="34" charset="0"/>
              </a:rPr>
              <a:t>Teacher: Miss </a:t>
            </a:r>
            <a:r>
              <a:rPr lang="en-GB" sz="3200" dirty="0" err="1">
                <a:solidFill>
                  <a:schemeClr val="tx1"/>
                </a:solidFill>
                <a:latin typeface="Tahoma" panose="020B0604030504040204" pitchFamily="34" charset="0"/>
                <a:ea typeface="Tahoma" panose="020B0604030504040204" pitchFamily="34" charset="0"/>
                <a:cs typeface="Tahoma" panose="020B0604030504040204" pitchFamily="34" charset="0"/>
              </a:rPr>
              <a:t>Leney</a:t>
            </a:r>
            <a:endParaRPr lang="en-GB"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3200" dirty="0">
                <a:solidFill>
                  <a:schemeClr val="tx1"/>
                </a:solidFill>
                <a:latin typeface="Tahoma" panose="020B0604030504040204" pitchFamily="34" charset="0"/>
                <a:ea typeface="Tahoma" panose="020B0604030504040204" pitchFamily="34" charset="0"/>
                <a:cs typeface="Tahoma" panose="020B0604030504040204" pitchFamily="34" charset="0"/>
              </a:rPr>
              <a:t>Teaching Assistants: Mrs Davies, Mrs Mainwaring-Green, Mrs Holloway</a:t>
            </a:r>
          </a:p>
          <a:p>
            <a:pPr marL="0" indent="0">
              <a:buNone/>
            </a:pPr>
            <a:endParaRPr lang="en-GB"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2D05B906-A120-4983-95DD-5583BA095572}"/>
              </a:ext>
            </a:extLst>
          </p:cNvPr>
          <p:cNvPicPr>
            <a:picLocks noChangeAspect="1"/>
          </p:cNvPicPr>
          <p:nvPr/>
        </p:nvPicPr>
        <p:blipFill>
          <a:blip r:embed="rId6"/>
          <a:stretch>
            <a:fillRect/>
          </a:stretch>
        </p:blipFill>
        <p:spPr>
          <a:xfrm>
            <a:off x="6033205" y="5156198"/>
            <a:ext cx="1900768" cy="1648384"/>
          </a:xfrm>
          <a:prstGeom prst="rect">
            <a:avLst/>
          </a:prstGeom>
        </p:spPr>
      </p:pic>
      <p:pic>
        <p:nvPicPr>
          <p:cNvPr id="5" name="6L">
            <a:hlinkClick r:id="" action="ppaction://media"/>
            <a:extLst>
              <a:ext uri="{FF2B5EF4-FFF2-40B4-BE49-F238E27FC236}">
                <a16:creationId xmlns:a16="http://schemas.microsoft.com/office/drawing/2014/main" id="{9AF467D0-D0B2-4DF1-9E2E-718BB5829D3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3036" y="4546598"/>
            <a:ext cx="609600" cy="609600"/>
          </a:xfrm>
          <a:prstGeom prst="rect">
            <a:avLst/>
          </a:prstGeom>
        </p:spPr>
      </p:pic>
      <p:pic>
        <p:nvPicPr>
          <p:cNvPr id="6" name="Recorded Sound">
            <a:hlinkClick r:id="" action="ppaction://media"/>
            <a:extLst>
              <a:ext uri="{FF2B5EF4-FFF2-40B4-BE49-F238E27FC236}">
                <a16:creationId xmlns:a16="http://schemas.microsoft.com/office/drawing/2014/main" id="{04E06660-0599-4DF6-8340-0C8D9F4043E0}"/>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8763000" y="2523067"/>
            <a:ext cx="609600" cy="609600"/>
          </a:xfrm>
          <a:prstGeom prst="rect">
            <a:avLst/>
          </a:prstGeom>
        </p:spPr>
      </p:pic>
      <p:pic>
        <p:nvPicPr>
          <p:cNvPr id="8" name="Picture 7">
            <a:extLst>
              <a:ext uri="{FF2B5EF4-FFF2-40B4-BE49-F238E27FC236}">
                <a16:creationId xmlns:a16="http://schemas.microsoft.com/office/drawing/2014/main" id="{3F0D2FB2-961D-406D-90DF-553D6BEB1634}"/>
              </a:ext>
            </a:extLst>
          </p:cNvPr>
          <p:cNvPicPr>
            <a:picLocks noChangeAspect="1"/>
          </p:cNvPicPr>
          <p:nvPr/>
        </p:nvPicPr>
        <p:blipFill>
          <a:blip r:embed="rId8"/>
          <a:stretch>
            <a:fillRect/>
          </a:stretch>
        </p:blipFill>
        <p:spPr>
          <a:xfrm>
            <a:off x="8617836" y="523495"/>
            <a:ext cx="1571844" cy="1810003"/>
          </a:xfrm>
          <a:prstGeom prst="rect">
            <a:avLst/>
          </a:prstGeom>
        </p:spPr>
      </p:pic>
      <p:pic>
        <p:nvPicPr>
          <p:cNvPr id="10" name="Picture 9">
            <a:extLst>
              <a:ext uri="{FF2B5EF4-FFF2-40B4-BE49-F238E27FC236}">
                <a16:creationId xmlns:a16="http://schemas.microsoft.com/office/drawing/2014/main" id="{BDAE14AA-D11B-4EDC-852A-C5E35BED9348}"/>
              </a:ext>
            </a:extLst>
          </p:cNvPr>
          <p:cNvPicPr>
            <a:picLocks noChangeAspect="1"/>
          </p:cNvPicPr>
          <p:nvPr/>
        </p:nvPicPr>
        <p:blipFill>
          <a:blip r:embed="rId9"/>
          <a:stretch>
            <a:fillRect/>
          </a:stretch>
        </p:blipFill>
        <p:spPr>
          <a:xfrm>
            <a:off x="9274002" y="3761014"/>
            <a:ext cx="1581371" cy="1714739"/>
          </a:xfrm>
          <a:prstGeom prst="rect">
            <a:avLst/>
          </a:prstGeom>
        </p:spPr>
      </p:pic>
    </p:spTree>
    <p:extLst>
      <p:ext uri="{BB962C8B-B14F-4D97-AF65-F5344CB8AC3E}">
        <p14:creationId xmlns:p14="http://schemas.microsoft.com/office/powerpoint/2010/main" val="101559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53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445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5"/>
                </p:tgtEl>
              </p:cMediaNode>
            </p:audio>
            <p:audio>
              <p:cMediaNode vol="80000">
                <p:cTn id="12"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6535C-79FA-4B6C-84B5-7A69F58965E9}"/>
              </a:ext>
            </a:extLst>
          </p:cNvPr>
          <p:cNvSpPr>
            <a:spLocks noGrp="1"/>
          </p:cNvSpPr>
          <p:nvPr>
            <p:ph type="title"/>
          </p:nvPr>
        </p:nvSpPr>
        <p:spPr>
          <a:xfrm>
            <a:off x="563033" y="382165"/>
            <a:ext cx="10213823" cy="1320800"/>
          </a:xfrm>
        </p:spPr>
        <p:txBody>
          <a:bodyPr>
            <a:noAutofit/>
          </a:bodyPr>
          <a:lstStyle/>
          <a:p>
            <a:pPr algn="ctr"/>
            <a:r>
              <a:rPr lang="en-GB" sz="6600" b="1" dirty="0">
                <a:latin typeface="Tahoma" panose="020B0604030504040204" pitchFamily="34" charset="0"/>
                <a:ea typeface="Tahoma" panose="020B0604030504040204" pitchFamily="34" charset="0"/>
                <a:cs typeface="Tahoma" panose="020B0604030504040204" pitchFamily="34" charset="0"/>
              </a:rPr>
              <a:t>General Information </a:t>
            </a:r>
          </a:p>
        </p:txBody>
      </p:sp>
      <p:sp>
        <p:nvSpPr>
          <p:cNvPr id="3" name="Content Placeholder 2">
            <a:extLst>
              <a:ext uri="{FF2B5EF4-FFF2-40B4-BE49-F238E27FC236}">
                <a16:creationId xmlns:a16="http://schemas.microsoft.com/office/drawing/2014/main" id="{3E6815C8-C23C-467D-A6F2-3834B6998EEE}"/>
              </a:ext>
            </a:extLst>
          </p:cNvPr>
          <p:cNvSpPr>
            <a:spLocks noGrp="1"/>
          </p:cNvSpPr>
          <p:nvPr>
            <p:ph idx="1"/>
          </p:nvPr>
        </p:nvSpPr>
        <p:spPr>
          <a:xfrm>
            <a:off x="677333" y="1702965"/>
            <a:ext cx="8793837" cy="4338397"/>
          </a:xfrm>
        </p:spPr>
        <p:txBody>
          <a:bodyPr>
            <a:normAutofit fontScale="92500" lnSpcReduction="10000"/>
          </a:bodyPr>
          <a:lstStyle/>
          <a:p>
            <a:pPr marL="0" indent="0">
              <a:buNone/>
            </a:pPr>
            <a:r>
              <a:rPr lang="en-GB" sz="2800" b="1" u="sng" dirty="0">
                <a:solidFill>
                  <a:schemeClr val="tx1"/>
                </a:solidFill>
                <a:latin typeface="Tahoma" panose="020B0604030504040204" pitchFamily="34" charset="0"/>
                <a:ea typeface="Tahoma" panose="020B0604030504040204" pitchFamily="34" charset="0"/>
                <a:cs typeface="Tahoma" panose="020B0604030504040204" pitchFamily="34" charset="0"/>
              </a:rPr>
              <a:t>Communication</a:t>
            </a:r>
          </a:p>
          <a:p>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Please speak to teachers at dismissal or email </a:t>
            </a: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hlinkClick r:id="rId6">
                  <a:extLst>
                    <a:ext uri="{A12FA001-AC4F-418D-AE19-62706E023703}">
                      <ahyp:hlinkClr xmlns:ahyp="http://schemas.microsoft.com/office/drawing/2018/hyperlinkcolor" val="tx"/>
                    </a:ext>
                  </a:extLst>
                </a:hlinkClick>
              </a:rPr>
              <a:t>info.saxon@lumenlearningtrust.co.uk</a:t>
            </a: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Google Classroom is to be used for submitting learning within the school day, all queries should be sent to the info account.</a:t>
            </a:r>
          </a:p>
          <a:p>
            <a:pPr marL="0" indent="0">
              <a:buNone/>
            </a:pPr>
            <a:r>
              <a:rPr lang="en-GB" sz="2800" b="1" u="sng" dirty="0">
                <a:solidFill>
                  <a:schemeClr val="tx1"/>
                </a:solidFill>
                <a:latin typeface="Tahoma" panose="020B0604030504040204" pitchFamily="34" charset="0"/>
                <a:ea typeface="Tahoma" panose="020B0604030504040204" pitchFamily="34" charset="0"/>
                <a:cs typeface="Tahoma" panose="020B0604030504040204" pitchFamily="34" charset="0"/>
              </a:rPr>
              <a:t>General</a:t>
            </a:r>
          </a:p>
          <a:p>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Uniform (silver stud earrings, tie, black school shoes, small green hair band, green jumper/cardigan, labelled uniform/bag/water bottle).</a:t>
            </a:r>
          </a:p>
          <a:p>
            <a:pPr marL="0" indent="0">
              <a:buNone/>
            </a:pPr>
            <a:endParaRPr lang="en-GB"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4" name="General Information">
            <a:hlinkClick r:id="" action="ppaction://media"/>
            <a:extLst>
              <a:ext uri="{FF2B5EF4-FFF2-40B4-BE49-F238E27FC236}">
                <a16:creationId xmlns:a16="http://schemas.microsoft.com/office/drawing/2014/main" id="{CA9E2127-FEAB-4B1B-BC50-B5B0858CE63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819213" y="1811867"/>
            <a:ext cx="609600" cy="609600"/>
          </a:xfrm>
          <a:prstGeom prst="rect">
            <a:avLst/>
          </a:prstGeom>
        </p:spPr>
      </p:pic>
      <p:pic>
        <p:nvPicPr>
          <p:cNvPr id="5" name="PE Kit">
            <a:hlinkClick r:id="" action="ppaction://media"/>
            <a:extLst>
              <a:ext uri="{FF2B5EF4-FFF2-40B4-BE49-F238E27FC236}">
                <a16:creationId xmlns:a16="http://schemas.microsoft.com/office/drawing/2014/main" id="{D77033DE-2259-4D60-9082-F700F4102D44}"/>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9897534" y="4224867"/>
            <a:ext cx="609600" cy="609600"/>
          </a:xfrm>
          <a:prstGeom prst="rect">
            <a:avLst/>
          </a:prstGeom>
        </p:spPr>
      </p:pic>
    </p:spTree>
    <p:extLst>
      <p:ext uri="{BB962C8B-B14F-4D97-AF65-F5344CB8AC3E}">
        <p14:creationId xmlns:p14="http://schemas.microsoft.com/office/powerpoint/2010/main" val="361995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605"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952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4"/>
                </p:tgtEl>
              </p:cMediaNode>
            </p:audio>
            <p:audio>
              <p:cMediaNode vol="80000">
                <p:cTn id="12"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600" b="1" dirty="0">
                <a:latin typeface="Tahoma" panose="020B0604030504040204" pitchFamily="34" charset="0"/>
                <a:ea typeface="Tahoma" panose="020B0604030504040204" pitchFamily="34" charset="0"/>
                <a:cs typeface="Tahoma" panose="020B0604030504040204" pitchFamily="34" charset="0"/>
              </a:rPr>
              <a:t>Curriculum </a:t>
            </a:r>
          </a:p>
        </p:txBody>
      </p:sp>
      <p:sp>
        <p:nvSpPr>
          <p:cNvPr id="3" name="Content Placeholder 2"/>
          <p:cNvSpPr>
            <a:spLocks noGrp="1"/>
          </p:cNvSpPr>
          <p:nvPr>
            <p:ph idx="1"/>
          </p:nvPr>
        </p:nvSpPr>
        <p:spPr>
          <a:xfrm>
            <a:off x="677334" y="2160589"/>
            <a:ext cx="8891968" cy="3953132"/>
          </a:xfrm>
        </p:spPr>
        <p:txBody>
          <a:bodyPr>
            <a:normAutofit fontScale="55000" lnSpcReduction="20000"/>
          </a:bodyPr>
          <a:lstStyle/>
          <a:p>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Cross curricular learning opportunities</a:t>
            </a:r>
          </a:p>
          <a:p>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Debating and further responsibilities</a:t>
            </a:r>
          </a:p>
          <a:p>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Positions of Responsibilities </a:t>
            </a:r>
          </a:p>
          <a:p>
            <a:pPr marL="0" indent="0">
              <a:buNone/>
            </a:pPr>
            <a:endParaRPr lang="en-GB" sz="4000"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Zones of regulations </a:t>
            </a:r>
          </a:p>
          <a:p>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Stay on Green </a:t>
            </a:r>
          </a:p>
          <a:p>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5Rs</a:t>
            </a:r>
          </a:p>
          <a:p>
            <a:endParaRPr lang="en-GB" sz="40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Autumn Term- World War Two </a:t>
            </a:r>
          </a:p>
          <a:p>
            <a:pPr marL="0" indent="0">
              <a:buNone/>
            </a:pPr>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Further curriculum information on the framework provided. </a:t>
            </a:r>
          </a:p>
        </p:txBody>
      </p:sp>
      <p:pic>
        <p:nvPicPr>
          <p:cNvPr id="4" name="Recorded Sound">
            <a:hlinkClick r:id="" action="ppaction://media"/>
            <a:extLst>
              <a:ext uri="{FF2B5EF4-FFF2-40B4-BE49-F238E27FC236}">
                <a16:creationId xmlns:a16="http://schemas.microsoft.com/office/drawing/2014/main" id="{C390799F-FD56-4426-9DB6-95FE04F3608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222067" y="2160589"/>
            <a:ext cx="609600" cy="609600"/>
          </a:xfrm>
          <a:prstGeom prst="rect">
            <a:avLst/>
          </a:prstGeom>
        </p:spPr>
      </p:pic>
    </p:spTree>
    <p:extLst>
      <p:ext uri="{BB962C8B-B14F-4D97-AF65-F5344CB8AC3E}">
        <p14:creationId xmlns:p14="http://schemas.microsoft.com/office/powerpoint/2010/main" val="357453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59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340241"/>
            <a:ext cx="8596668" cy="1320800"/>
          </a:xfrm>
        </p:spPr>
        <p:txBody>
          <a:bodyPr>
            <a:normAutofit/>
          </a:bodyPr>
          <a:lstStyle/>
          <a:p>
            <a:pPr algn="ctr"/>
            <a:r>
              <a:rPr lang="en-GB" sz="6600" b="1" dirty="0">
                <a:latin typeface="Tahoma" panose="020B0604030504040204" pitchFamily="34" charset="0"/>
                <a:ea typeface="Tahoma" panose="020B0604030504040204" pitchFamily="34" charset="0"/>
                <a:cs typeface="Tahoma" panose="020B0604030504040204" pitchFamily="34" charset="0"/>
              </a:rPr>
              <a:t>Expectations</a:t>
            </a:r>
          </a:p>
        </p:txBody>
      </p:sp>
      <p:sp>
        <p:nvSpPr>
          <p:cNvPr id="3" name="Content Placeholder 2"/>
          <p:cNvSpPr>
            <a:spLocks noGrp="1"/>
          </p:cNvSpPr>
          <p:nvPr>
            <p:ph idx="1"/>
          </p:nvPr>
        </p:nvSpPr>
        <p:spPr>
          <a:xfrm>
            <a:off x="677333" y="1300295"/>
            <a:ext cx="8945131" cy="5217464"/>
          </a:xfrm>
        </p:spPr>
        <p:txBody>
          <a:bodyPr>
            <a:normAutofit fontScale="40000" lnSpcReduction="20000"/>
          </a:bodyPr>
          <a:lstStyle/>
          <a:p>
            <a:pPr marL="0" indent="0">
              <a:buNone/>
            </a:pPr>
            <a:r>
              <a:rPr lang="en-GB" sz="6000" u="sng" dirty="0">
                <a:solidFill>
                  <a:schemeClr val="tx1"/>
                </a:solidFill>
                <a:latin typeface="Tahoma" panose="020B0604030504040204" pitchFamily="34" charset="0"/>
                <a:ea typeface="Tahoma" panose="020B0604030504040204" pitchFamily="34" charset="0"/>
                <a:cs typeface="Tahoma" panose="020B0604030504040204" pitchFamily="34" charset="0"/>
              </a:rPr>
              <a:t>In class</a:t>
            </a:r>
          </a:p>
          <a:p>
            <a:pPr>
              <a:buFont typeface="Wingdings" panose="05000000000000000000" pitchFamily="2" charset="2"/>
              <a:buChar char="Ø"/>
            </a:pPr>
            <a:r>
              <a:rPr lang="en-GB" sz="6000" dirty="0">
                <a:solidFill>
                  <a:schemeClr val="tx1"/>
                </a:solidFill>
                <a:latin typeface="Tahoma" panose="020B0604030504040204" pitchFamily="34" charset="0"/>
                <a:ea typeface="Tahoma" panose="020B0604030504040204" pitchFamily="34" charset="0"/>
                <a:cs typeface="Tahoma" panose="020B0604030504040204" pitchFamily="34" charset="0"/>
              </a:rPr>
              <a:t>Spellings</a:t>
            </a:r>
          </a:p>
          <a:p>
            <a:pPr>
              <a:buFont typeface="Wingdings" panose="05000000000000000000" pitchFamily="2" charset="2"/>
              <a:buChar char="Ø"/>
            </a:pPr>
            <a:r>
              <a:rPr lang="en-GB" sz="6000" dirty="0">
                <a:solidFill>
                  <a:schemeClr val="tx1"/>
                </a:solidFill>
                <a:latin typeface="Tahoma" panose="020B0604030504040204" pitchFamily="34" charset="0"/>
                <a:ea typeface="Tahoma" panose="020B0604030504040204" pitchFamily="34" charset="0"/>
                <a:cs typeface="Tahoma" panose="020B0604030504040204" pitchFamily="34" charset="0"/>
              </a:rPr>
              <a:t>Reading 10 minutes each day</a:t>
            </a:r>
          </a:p>
          <a:p>
            <a:pPr>
              <a:buFont typeface="Wingdings" panose="05000000000000000000" pitchFamily="2" charset="2"/>
              <a:buChar char="Ø"/>
            </a:pPr>
            <a:endParaRPr lang="en-GB" sz="60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6000" u="sng" dirty="0">
                <a:solidFill>
                  <a:schemeClr val="tx1"/>
                </a:solidFill>
                <a:latin typeface="Tahoma" panose="020B0604030504040204" pitchFamily="34" charset="0"/>
                <a:ea typeface="Tahoma" panose="020B0604030504040204" pitchFamily="34" charset="0"/>
                <a:cs typeface="Tahoma" panose="020B0604030504040204" pitchFamily="34" charset="0"/>
              </a:rPr>
              <a:t>Home learning</a:t>
            </a:r>
          </a:p>
          <a:p>
            <a:pPr>
              <a:buFont typeface="Wingdings" panose="05000000000000000000" pitchFamily="2" charset="2"/>
              <a:buChar char="Ø"/>
            </a:pPr>
            <a:r>
              <a:rPr lang="en-GB" sz="6000" dirty="0">
                <a:solidFill>
                  <a:schemeClr val="tx1"/>
                </a:solidFill>
                <a:latin typeface="Tahoma" panose="020B0604030504040204" pitchFamily="34" charset="0"/>
                <a:ea typeface="Tahoma" panose="020B0604030504040204" pitchFamily="34" charset="0"/>
                <a:cs typeface="Tahoma" panose="020B0604030504040204" pitchFamily="34" charset="0"/>
              </a:rPr>
              <a:t>Reading</a:t>
            </a:r>
          </a:p>
          <a:p>
            <a:pPr>
              <a:buFont typeface="Wingdings" panose="05000000000000000000" pitchFamily="2" charset="2"/>
              <a:buChar char="Ø"/>
            </a:pPr>
            <a:r>
              <a:rPr lang="en-GB" sz="6000" dirty="0">
                <a:solidFill>
                  <a:schemeClr val="tx1"/>
                </a:solidFill>
                <a:latin typeface="Tahoma" panose="020B0604030504040204" pitchFamily="34" charset="0"/>
                <a:ea typeface="Tahoma" panose="020B0604030504040204" pitchFamily="34" charset="0"/>
                <a:cs typeface="Tahoma" panose="020B0604030504040204" pitchFamily="34" charset="0"/>
              </a:rPr>
              <a:t>Maths facts</a:t>
            </a:r>
          </a:p>
          <a:p>
            <a:pPr>
              <a:buFont typeface="Wingdings" panose="05000000000000000000" pitchFamily="2" charset="2"/>
              <a:buChar char="Ø"/>
            </a:pPr>
            <a:r>
              <a:rPr lang="en-GB" sz="6000" dirty="0">
                <a:solidFill>
                  <a:schemeClr val="tx1"/>
                </a:solidFill>
                <a:latin typeface="Tahoma" panose="020B0604030504040204" pitchFamily="34" charset="0"/>
                <a:ea typeface="Tahoma" panose="020B0604030504040204" pitchFamily="34" charset="0"/>
                <a:cs typeface="Tahoma" panose="020B0604030504040204" pitchFamily="34" charset="0"/>
              </a:rPr>
              <a:t>Weekly CGP Books</a:t>
            </a:r>
          </a:p>
          <a:p>
            <a:pPr>
              <a:buFont typeface="Wingdings" panose="05000000000000000000" pitchFamily="2" charset="2"/>
              <a:buChar char="Ø"/>
            </a:pPr>
            <a:r>
              <a:rPr lang="en-GB" sz="6000" dirty="0">
                <a:solidFill>
                  <a:schemeClr val="tx1"/>
                </a:solidFill>
                <a:latin typeface="Tahoma" panose="020B0604030504040204" pitchFamily="34" charset="0"/>
                <a:ea typeface="Tahoma" panose="020B0604030504040204" pitchFamily="34" charset="0"/>
                <a:cs typeface="Tahoma" panose="020B0604030504040204" pitchFamily="34" charset="0"/>
              </a:rPr>
              <a:t>TTRS and maths website.</a:t>
            </a:r>
          </a:p>
          <a:p>
            <a:pPr marL="0" indent="0">
              <a:buNone/>
            </a:pPr>
            <a:endParaRPr lang="en-GB" sz="600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6000" u="sng" dirty="0">
                <a:solidFill>
                  <a:schemeClr val="tx1"/>
                </a:solidFill>
                <a:latin typeface="Tahoma" panose="020B0604030504040204" pitchFamily="34" charset="0"/>
                <a:ea typeface="Tahoma" panose="020B0604030504040204" pitchFamily="34" charset="0"/>
                <a:cs typeface="Tahoma" panose="020B0604030504040204" pitchFamily="34" charset="0"/>
              </a:rPr>
              <a:t>Equipment: </a:t>
            </a:r>
          </a:p>
          <a:p>
            <a:pPr>
              <a:buFont typeface="Wingdings" panose="05000000000000000000" pitchFamily="2" charset="2"/>
              <a:buChar char="Ø"/>
            </a:pPr>
            <a:r>
              <a:rPr lang="en-GB" sz="6000" dirty="0">
                <a:solidFill>
                  <a:schemeClr val="tx1"/>
                </a:solidFill>
                <a:latin typeface="Tahoma" panose="020B0604030504040204" pitchFamily="34" charset="0"/>
                <a:ea typeface="Tahoma" panose="020B0604030504040204" pitchFamily="34" charset="0"/>
                <a:cs typeface="Tahoma" panose="020B0604030504040204" pitchFamily="34" charset="0"/>
              </a:rPr>
              <a:t>PE Kit on Thursdays </a:t>
            </a:r>
          </a:p>
        </p:txBody>
      </p:sp>
      <p:pic>
        <p:nvPicPr>
          <p:cNvPr id="4" name="Recorded Sound">
            <a:hlinkClick r:id="" action="ppaction://media"/>
            <a:extLst>
              <a:ext uri="{FF2B5EF4-FFF2-40B4-BE49-F238E27FC236}">
                <a16:creationId xmlns:a16="http://schemas.microsoft.com/office/drawing/2014/main" id="{22AED571-7E1D-40F4-B569-74814EA4134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544733" y="1811866"/>
            <a:ext cx="609600" cy="609600"/>
          </a:xfrm>
          <a:prstGeom prst="rect">
            <a:avLst/>
          </a:prstGeom>
        </p:spPr>
      </p:pic>
      <p:pic>
        <p:nvPicPr>
          <p:cNvPr id="5" name="Recorded Sound">
            <a:hlinkClick r:id="" action="ppaction://media"/>
            <a:extLst>
              <a:ext uri="{FF2B5EF4-FFF2-40B4-BE49-F238E27FC236}">
                <a16:creationId xmlns:a16="http://schemas.microsoft.com/office/drawing/2014/main" id="{8F41B74D-3500-4B0F-8C50-921B71BCFE87}"/>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5994400" y="3750733"/>
            <a:ext cx="609600" cy="609600"/>
          </a:xfrm>
          <a:prstGeom prst="rect">
            <a:avLst/>
          </a:prstGeom>
        </p:spPr>
      </p:pic>
    </p:spTree>
    <p:extLst>
      <p:ext uri="{BB962C8B-B14F-4D97-AF65-F5344CB8AC3E}">
        <p14:creationId xmlns:p14="http://schemas.microsoft.com/office/powerpoint/2010/main" val="2167228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864"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648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4"/>
                </p:tgtEl>
              </p:cMediaNode>
            </p:audio>
            <p:audio>
              <p:cMediaNode vol="80000">
                <p:cTn id="12"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C11D9-C6E6-4B8E-B9D9-2CF80C891A23}"/>
              </a:ext>
            </a:extLst>
          </p:cNvPr>
          <p:cNvSpPr>
            <a:spLocks noGrp="1"/>
          </p:cNvSpPr>
          <p:nvPr>
            <p:ph type="title"/>
          </p:nvPr>
        </p:nvSpPr>
        <p:spPr>
          <a:xfrm>
            <a:off x="677334" y="156238"/>
            <a:ext cx="8596668" cy="1320800"/>
          </a:xfrm>
        </p:spPr>
        <p:txBody>
          <a:bodyPr>
            <a:normAutofit/>
          </a:bodyPr>
          <a:lstStyle/>
          <a:p>
            <a:pPr algn="ctr"/>
            <a:r>
              <a:rPr lang="en-US" sz="6600" b="1" dirty="0">
                <a:latin typeface="Tahoma" panose="020B0604030504040204" pitchFamily="34" charset="0"/>
                <a:ea typeface="Tahoma" panose="020B0604030504040204" pitchFamily="34" charset="0"/>
                <a:cs typeface="Tahoma" panose="020B0604030504040204" pitchFamily="34" charset="0"/>
              </a:rPr>
              <a:t>Stationery </a:t>
            </a:r>
            <a:endParaRPr lang="en-GB" sz="6600"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F7035398-686D-4042-9BA4-761BE22EE469}"/>
              </a:ext>
            </a:extLst>
          </p:cNvPr>
          <p:cNvSpPr>
            <a:spLocks noGrp="1"/>
          </p:cNvSpPr>
          <p:nvPr>
            <p:ph idx="1"/>
          </p:nvPr>
        </p:nvSpPr>
        <p:spPr>
          <a:xfrm>
            <a:off x="677334" y="1477038"/>
            <a:ext cx="8596668" cy="3880773"/>
          </a:xfrm>
        </p:spPr>
        <p:txBody>
          <a:bodyPr/>
          <a:lstStyle/>
          <a:p>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Teachers will be labelling all items of school stationery and monitoring how much each child uses so that we can continue to ensure we do not overspend on stationery. The table below is an example of what each child will receive. </a:t>
            </a:r>
          </a:p>
        </p:txBody>
      </p:sp>
      <p:pic>
        <p:nvPicPr>
          <p:cNvPr id="4" name="Picture 3">
            <a:extLst>
              <a:ext uri="{FF2B5EF4-FFF2-40B4-BE49-F238E27FC236}">
                <a16:creationId xmlns:a16="http://schemas.microsoft.com/office/drawing/2014/main" id="{F738B0F4-2A35-4DB3-9A7F-0C77485ACA5B}"/>
              </a:ext>
            </a:extLst>
          </p:cNvPr>
          <p:cNvPicPr>
            <a:picLocks noChangeAspect="1"/>
          </p:cNvPicPr>
          <p:nvPr/>
        </p:nvPicPr>
        <p:blipFill>
          <a:blip r:embed="rId2"/>
          <a:stretch>
            <a:fillRect/>
          </a:stretch>
        </p:blipFill>
        <p:spPr>
          <a:xfrm>
            <a:off x="220134" y="3039625"/>
            <a:ext cx="11469207" cy="3638986"/>
          </a:xfrm>
          <a:prstGeom prst="rect">
            <a:avLst/>
          </a:prstGeom>
        </p:spPr>
      </p:pic>
    </p:spTree>
    <p:extLst>
      <p:ext uri="{BB962C8B-B14F-4D97-AF65-F5344CB8AC3E}">
        <p14:creationId xmlns:p14="http://schemas.microsoft.com/office/powerpoint/2010/main" val="3818641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8977" y="-118730"/>
            <a:ext cx="8596668" cy="1320800"/>
          </a:xfrm>
        </p:spPr>
        <p:txBody>
          <a:bodyPr>
            <a:normAutofit/>
          </a:bodyPr>
          <a:lstStyle/>
          <a:p>
            <a:pPr algn="ctr"/>
            <a:r>
              <a:rPr lang="en-GB" sz="6600" b="1" dirty="0"/>
              <a:t>Trips and Events</a:t>
            </a:r>
          </a:p>
        </p:txBody>
      </p:sp>
      <p:sp>
        <p:nvSpPr>
          <p:cNvPr id="3" name="Content Placeholder 2"/>
          <p:cNvSpPr>
            <a:spLocks noGrp="1"/>
          </p:cNvSpPr>
          <p:nvPr>
            <p:ph idx="1"/>
          </p:nvPr>
        </p:nvSpPr>
        <p:spPr>
          <a:xfrm>
            <a:off x="248711" y="829536"/>
            <a:ext cx="9481734" cy="3880773"/>
          </a:xfrm>
        </p:spPr>
        <p:txBody>
          <a:bodyPr>
            <a:noAutofit/>
          </a:bodyPr>
          <a:lstStyle/>
          <a:p>
            <a:pPr marL="0" indent="0">
              <a:buNone/>
            </a:pPr>
            <a:r>
              <a:rPr lang="en-GB" b="1" u="sng" dirty="0">
                <a:solidFill>
                  <a:schemeClr val="tx1"/>
                </a:solidFill>
                <a:latin typeface="Tahoma" panose="020B0604030504040204" pitchFamily="34" charset="0"/>
                <a:ea typeface="Tahoma" panose="020B0604030504040204" pitchFamily="34" charset="0"/>
                <a:cs typeface="Tahoma" panose="020B0604030504040204" pitchFamily="34" charset="0"/>
              </a:rPr>
              <a:t>Autumn term: </a:t>
            </a:r>
          </a:p>
          <a:p>
            <a:pPr marL="0" indent="0">
              <a:buNone/>
            </a:pP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oetry Day – Thursday 3</a:t>
            </a:r>
            <a:r>
              <a:rPr lang="en-GB"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rd</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 October</a:t>
            </a:r>
          </a:p>
          <a:p>
            <a:pPr marL="0" indent="0">
              <a:buNone/>
            </a:pP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SSA Firework Night – Friday 25</a:t>
            </a:r>
            <a:r>
              <a:rPr lang="en-US"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 October</a:t>
            </a:r>
          </a:p>
          <a:p>
            <a:pPr marL="0" indent="0">
              <a:buNone/>
            </a:pP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rogress Meetings – Wednesday </a:t>
            </a: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6th and Thursday 7th November</a:t>
            </a:r>
          </a:p>
          <a:p>
            <a:pPr marL="0" indent="0">
              <a:buNone/>
            </a:pP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Anti-bullying </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Day – Monday 11</a:t>
            </a:r>
            <a:r>
              <a:rPr lang="en-GB"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 November</a:t>
            </a:r>
          </a:p>
          <a:p>
            <a:pPr marL="0" indent="0">
              <a:buNone/>
            </a:pP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World Kindness Day – Wednesday 13</a:t>
            </a:r>
            <a:r>
              <a:rPr lang="en-GB"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 November</a:t>
            </a:r>
          </a:p>
          <a:p>
            <a:pPr marL="0" indent="0">
              <a:buNone/>
            </a:pP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Bristol – Tuesday 15</a:t>
            </a:r>
            <a:r>
              <a:rPr lang="en-GB"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 – Friday 18</a:t>
            </a:r>
            <a:r>
              <a:rPr lang="en-GB"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0" indent="0">
              <a:buNone/>
            </a:pP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Parental Engagement – 4</a:t>
            </a:r>
            <a:r>
              <a:rPr lang="en-GB"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 October</a:t>
            </a:r>
          </a:p>
          <a:p>
            <a:pPr marL="0" indent="0">
              <a:buNone/>
            </a:pP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Christmas Market and Carols – Friday 13</a:t>
            </a:r>
            <a:r>
              <a:rPr lang="en-GB"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 December</a:t>
            </a:r>
          </a:p>
          <a:p>
            <a:pPr marL="0" indent="0">
              <a:buNone/>
            </a:pPr>
            <a:endParaRPr lang="en-GB"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b="1" u="sng" dirty="0">
                <a:solidFill>
                  <a:schemeClr val="tx1"/>
                </a:solidFill>
                <a:latin typeface="Tahoma" panose="020B0604030504040204" pitchFamily="34" charset="0"/>
                <a:ea typeface="Tahoma" panose="020B0604030504040204" pitchFamily="34" charset="0"/>
                <a:cs typeface="Tahoma" panose="020B0604030504040204" pitchFamily="34" charset="0"/>
              </a:rPr>
              <a:t>Spring term: </a:t>
            </a:r>
          </a:p>
          <a:p>
            <a:pPr marL="0" indent="0">
              <a:buNone/>
            </a:pP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Maths Day – Wednesday 5</a:t>
            </a:r>
            <a:r>
              <a:rPr lang="en-GB"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 February </a:t>
            </a:r>
          </a:p>
          <a:p>
            <a:pPr marL="0" indent="0">
              <a:buNone/>
            </a:pP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rogress Meetings – Tuesday 11th and 12th February </a:t>
            </a:r>
          </a:p>
          <a:p>
            <a:pPr marL="0" indent="0">
              <a:buNone/>
            </a:pP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World Book Day Celebrations – Thursday 6</a:t>
            </a:r>
            <a:r>
              <a:rPr lang="en-GB" sz="16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 March</a:t>
            </a:r>
          </a:p>
          <a:p>
            <a:pPr marL="0" indent="0">
              <a:buNone/>
            </a:pPr>
            <a:r>
              <a:rPr lang="en-US" sz="1600" dirty="0">
                <a:solidFill>
                  <a:schemeClr val="tx1"/>
                </a:solidFill>
                <a:latin typeface="Tahoma" panose="020B0604030504040204" pitchFamily="34" charset="0"/>
                <a:ea typeface="Tahoma" panose="020B0604030504040204" pitchFamily="34" charset="0"/>
                <a:cs typeface="Tahoma" panose="020B0604030504040204" pitchFamily="34" charset="0"/>
              </a:rPr>
              <a:t>Y</a:t>
            </a:r>
            <a:r>
              <a:rPr lang="en-GB" sz="1600" dirty="0">
                <a:solidFill>
                  <a:schemeClr val="tx1"/>
                </a:solidFill>
                <a:latin typeface="Tahoma" panose="020B0604030504040204" pitchFamily="34" charset="0"/>
                <a:ea typeface="Tahoma" panose="020B0604030504040204" pitchFamily="34" charset="0"/>
                <a:cs typeface="Tahoma" panose="020B0604030504040204" pitchFamily="34" charset="0"/>
              </a:rPr>
              <a:t>6 SATs Information Meeting – Monday 11th March 3:30pm</a:t>
            </a:r>
          </a:p>
        </p:txBody>
      </p:sp>
      <p:sp>
        <p:nvSpPr>
          <p:cNvPr id="4" name="TextBox 3">
            <a:extLst>
              <a:ext uri="{FF2B5EF4-FFF2-40B4-BE49-F238E27FC236}">
                <a16:creationId xmlns:a16="http://schemas.microsoft.com/office/drawing/2014/main" id="{D9C4A7D4-BA37-48FA-ADD4-C65A81A22BE6}"/>
              </a:ext>
            </a:extLst>
          </p:cNvPr>
          <p:cNvSpPr txBox="1"/>
          <p:nvPr/>
        </p:nvSpPr>
        <p:spPr>
          <a:xfrm>
            <a:off x="6672941" y="2377145"/>
            <a:ext cx="5519059" cy="2959785"/>
          </a:xfrm>
          <a:prstGeom prst="rect">
            <a:avLst/>
          </a:prstGeom>
          <a:noFill/>
        </p:spPr>
        <p:txBody>
          <a:bodyPr wrap="square" rtlCol="0">
            <a:spAutoFit/>
          </a:bodyPr>
          <a:lstStyle/>
          <a:p>
            <a:pPr>
              <a:spcBef>
                <a:spcPts val="1000"/>
              </a:spcBef>
            </a:pPr>
            <a:r>
              <a:rPr lang="en-GB" sz="1600" b="1" u="sng" dirty="0">
                <a:latin typeface="Tahoma" panose="020B0604030504040204" pitchFamily="34" charset="0"/>
                <a:ea typeface="Tahoma" panose="020B0604030504040204" pitchFamily="34" charset="0"/>
                <a:cs typeface="Tahoma" panose="020B0604030504040204" pitchFamily="34" charset="0"/>
              </a:rPr>
              <a:t>Summer term: </a:t>
            </a:r>
          </a:p>
          <a:p>
            <a:pPr>
              <a:spcBef>
                <a:spcPts val="1000"/>
              </a:spcBef>
            </a:pPr>
            <a:r>
              <a:rPr lang="en-GB" sz="1600" dirty="0">
                <a:latin typeface="Tahoma" panose="020B0604030504040204" pitchFamily="34" charset="0"/>
                <a:ea typeface="Tahoma" panose="020B0604030504040204" pitchFamily="34" charset="0"/>
                <a:cs typeface="Tahoma" panose="020B0604030504040204" pitchFamily="34" charset="0"/>
              </a:rPr>
              <a:t>SATs breakfast begins – Friday 9th May</a:t>
            </a:r>
          </a:p>
          <a:p>
            <a:pPr>
              <a:spcBef>
                <a:spcPts val="1000"/>
              </a:spcBef>
            </a:pPr>
            <a:r>
              <a:rPr lang="en-GB" sz="1600" dirty="0">
                <a:latin typeface="Tahoma" panose="020B0604030504040204" pitchFamily="34" charset="0"/>
                <a:ea typeface="Tahoma" panose="020B0604030504040204" pitchFamily="34" charset="0"/>
                <a:cs typeface="Tahoma" panose="020B0604030504040204" pitchFamily="34" charset="0"/>
              </a:rPr>
              <a:t>SATs – Monday 12</a:t>
            </a:r>
            <a:r>
              <a:rPr lang="en-GB" sz="1600" baseline="30000" dirty="0">
                <a:latin typeface="Tahoma" panose="020B0604030504040204" pitchFamily="34" charset="0"/>
                <a:ea typeface="Tahoma" panose="020B0604030504040204" pitchFamily="34" charset="0"/>
                <a:cs typeface="Tahoma" panose="020B0604030504040204" pitchFamily="34" charset="0"/>
              </a:rPr>
              <a:t>th</a:t>
            </a:r>
            <a:r>
              <a:rPr lang="en-GB" sz="1600" dirty="0">
                <a:latin typeface="Tahoma" panose="020B0604030504040204" pitchFamily="34" charset="0"/>
                <a:ea typeface="Tahoma" panose="020B0604030504040204" pitchFamily="34" charset="0"/>
                <a:cs typeface="Tahoma" panose="020B0604030504040204" pitchFamily="34" charset="0"/>
              </a:rPr>
              <a:t> May</a:t>
            </a:r>
          </a:p>
          <a:p>
            <a:pPr>
              <a:spcBef>
                <a:spcPts val="1000"/>
              </a:spcBef>
            </a:pPr>
            <a:r>
              <a:rPr lang="en-GB" sz="1600" dirty="0">
                <a:latin typeface="Tahoma" panose="020B0604030504040204" pitchFamily="34" charset="0"/>
                <a:ea typeface="Tahoma" panose="020B0604030504040204" pitchFamily="34" charset="0"/>
                <a:cs typeface="Tahoma" panose="020B0604030504040204" pitchFamily="34" charset="0"/>
              </a:rPr>
              <a:t>Sports Day – Tuesday 3</a:t>
            </a:r>
            <a:r>
              <a:rPr lang="en-GB" sz="1600" baseline="30000" dirty="0">
                <a:latin typeface="Tahoma" panose="020B0604030504040204" pitchFamily="34" charset="0"/>
                <a:ea typeface="Tahoma" panose="020B0604030504040204" pitchFamily="34" charset="0"/>
                <a:cs typeface="Tahoma" panose="020B0604030504040204" pitchFamily="34" charset="0"/>
              </a:rPr>
              <a:t>rd</a:t>
            </a:r>
            <a:r>
              <a:rPr lang="en-GB" sz="1600" dirty="0">
                <a:latin typeface="Tahoma" panose="020B0604030504040204" pitchFamily="34" charset="0"/>
                <a:ea typeface="Tahoma" panose="020B0604030504040204" pitchFamily="34" charset="0"/>
                <a:cs typeface="Tahoma" panose="020B0604030504040204" pitchFamily="34" charset="0"/>
              </a:rPr>
              <a:t> June</a:t>
            </a:r>
          </a:p>
          <a:p>
            <a:pPr>
              <a:spcBef>
                <a:spcPts val="1000"/>
              </a:spcBef>
            </a:pPr>
            <a:r>
              <a:rPr lang="en-US" sz="1600" dirty="0">
                <a:latin typeface="Tahoma" panose="020B0604030504040204" pitchFamily="34" charset="0"/>
                <a:ea typeface="Tahoma" panose="020B0604030504040204" pitchFamily="34" charset="0"/>
                <a:cs typeface="Tahoma" panose="020B0604030504040204" pitchFamily="34" charset="0"/>
              </a:rPr>
              <a:t>Y</a:t>
            </a:r>
            <a:r>
              <a:rPr lang="en-GB" sz="1600" dirty="0">
                <a:latin typeface="Tahoma" panose="020B0604030504040204" pitchFamily="34" charset="0"/>
                <a:ea typeface="Tahoma" panose="020B0604030504040204" pitchFamily="34" charset="0"/>
                <a:cs typeface="Tahoma" panose="020B0604030504040204" pitchFamily="34" charset="0"/>
              </a:rPr>
              <a:t>ear 6 Secondary school visit – TBC</a:t>
            </a:r>
          </a:p>
          <a:p>
            <a:pPr>
              <a:spcBef>
                <a:spcPts val="1000"/>
              </a:spcBef>
            </a:pPr>
            <a:r>
              <a:rPr lang="en-GB" sz="1600" dirty="0">
                <a:latin typeface="Tahoma" panose="020B0604030504040204" pitchFamily="34" charset="0"/>
                <a:ea typeface="Tahoma" panose="020B0604030504040204" pitchFamily="34" charset="0"/>
                <a:cs typeface="Tahoma" panose="020B0604030504040204" pitchFamily="34" charset="0"/>
              </a:rPr>
              <a:t>Year 6 Production – Thursday 10th and Friday 11th July</a:t>
            </a:r>
          </a:p>
          <a:p>
            <a:pPr>
              <a:spcBef>
                <a:spcPts val="1000"/>
              </a:spcBef>
            </a:pPr>
            <a:r>
              <a:rPr lang="en-GB" sz="1600" dirty="0">
                <a:latin typeface="Tahoma" panose="020B0604030504040204" pitchFamily="34" charset="0"/>
                <a:ea typeface="Tahoma" panose="020B0604030504040204" pitchFamily="34" charset="0"/>
                <a:cs typeface="Tahoma" panose="020B0604030504040204" pitchFamily="34" charset="0"/>
              </a:rPr>
              <a:t>Leavers’ Picnic – Thursday 18th July 2pm</a:t>
            </a:r>
          </a:p>
          <a:p>
            <a:pPr>
              <a:spcBef>
                <a:spcPts val="1000"/>
              </a:spcBef>
            </a:pPr>
            <a:r>
              <a:rPr lang="en-GB" sz="1600" dirty="0">
                <a:latin typeface="Tahoma" panose="020B0604030504040204" pitchFamily="34" charset="0"/>
                <a:ea typeface="Tahoma" panose="020B0604030504040204" pitchFamily="34" charset="0"/>
                <a:cs typeface="Tahoma" panose="020B0604030504040204" pitchFamily="34" charset="0"/>
              </a:rPr>
              <a:t>Leavers’ Disco – Thursday 17th July 6-8pm</a:t>
            </a:r>
          </a:p>
        </p:txBody>
      </p:sp>
    </p:spTree>
    <p:extLst>
      <p:ext uri="{BB962C8B-B14F-4D97-AF65-F5344CB8AC3E}">
        <p14:creationId xmlns:p14="http://schemas.microsoft.com/office/powerpoint/2010/main" val="2601044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156238"/>
            <a:ext cx="8596668" cy="1320800"/>
          </a:xfrm>
        </p:spPr>
        <p:txBody>
          <a:bodyPr>
            <a:normAutofit/>
          </a:bodyPr>
          <a:lstStyle/>
          <a:p>
            <a:pPr algn="ctr"/>
            <a:r>
              <a:rPr lang="en-GB" sz="6600" b="1" dirty="0">
                <a:latin typeface="Tahoma" panose="020B0604030504040204" pitchFamily="34" charset="0"/>
                <a:ea typeface="Tahoma" panose="020B0604030504040204" pitchFamily="34" charset="0"/>
                <a:cs typeface="Tahoma" panose="020B0604030504040204" pitchFamily="34" charset="0"/>
              </a:rPr>
              <a:t>Assessment Week</a:t>
            </a:r>
          </a:p>
        </p:txBody>
      </p:sp>
      <p:sp>
        <p:nvSpPr>
          <p:cNvPr id="3" name="Content Placeholder 2"/>
          <p:cNvSpPr>
            <a:spLocks noGrp="1"/>
          </p:cNvSpPr>
          <p:nvPr>
            <p:ph idx="1"/>
          </p:nvPr>
        </p:nvSpPr>
        <p:spPr>
          <a:xfrm>
            <a:off x="677333" y="1224747"/>
            <a:ext cx="10114713" cy="4408505"/>
          </a:xfrm>
        </p:spPr>
        <p:txBody>
          <a:bodyPr>
            <a:noAutofit/>
          </a:bodyPr>
          <a:lstStyle/>
          <a:p>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Daily short papers throughout the year.</a:t>
            </a: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Maths: 2x Reasoning Paper and 1x Arithmetic.</a:t>
            </a: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English: Reading paper and SPAG paper.</a:t>
            </a: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Take place once every term in the Autumn and Spring term.</a:t>
            </a:r>
          </a:p>
          <a:p>
            <a:endParaRPr lang="en-US"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dirty="0">
                <a:solidFill>
                  <a:schemeClr val="tx1"/>
                </a:solidFill>
                <a:latin typeface="Tahoma" panose="020B0604030504040204" pitchFamily="34" charset="0"/>
                <a:ea typeface="Tahoma" panose="020B0604030504040204" pitchFamily="34" charset="0"/>
                <a:cs typeface="Tahoma" panose="020B0604030504040204" pitchFamily="34" charset="0"/>
              </a:rPr>
              <a:t>R</a:t>
            </a:r>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evision Weeks </a:t>
            </a: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SATs – Week beginning Monday 12th May </a:t>
            </a: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SATs information evening - TBC</a:t>
            </a:r>
          </a:p>
        </p:txBody>
      </p:sp>
      <p:pic>
        <p:nvPicPr>
          <p:cNvPr id="4" name="Assessment Week">
            <a:hlinkClick r:id="" action="ppaction://media"/>
            <a:extLst>
              <a:ext uri="{FF2B5EF4-FFF2-40B4-BE49-F238E27FC236}">
                <a16:creationId xmlns:a16="http://schemas.microsoft.com/office/drawing/2014/main" id="{D8BD35BC-185C-4DC6-AEC4-B0FB2C190EA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272867" y="1230294"/>
            <a:ext cx="609600" cy="609600"/>
          </a:xfrm>
          <a:prstGeom prst="rect">
            <a:avLst/>
          </a:prstGeom>
        </p:spPr>
      </p:pic>
      <p:pic>
        <p:nvPicPr>
          <p:cNvPr id="5" name="Sats Week">
            <a:hlinkClick r:id="" action="ppaction://media"/>
            <a:extLst>
              <a:ext uri="{FF2B5EF4-FFF2-40B4-BE49-F238E27FC236}">
                <a16:creationId xmlns:a16="http://schemas.microsoft.com/office/drawing/2014/main" id="{5A3E106A-C4F9-4D62-B354-49069532FFEF}"/>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7272867" y="5537200"/>
            <a:ext cx="609600" cy="609600"/>
          </a:xfrm>
          <a:prstGeom prst="rect">
            <a:avLst/>
          </a:prstGeom>
        </p:spPr>
      </p:pic>
    </p:spTree>
    <p:extLst>
      <p:ext uri="{BB962C8B-B14F-4D97-AF65-F5344CB8AC3E}">
        <p14:creationId xmlns:p14="http://schemas.microsoft.com/office/powerpoint/2010/main" val="1322805265"/>
      </p:ext>
    </p:extLst>
  </p:cSld>
  <p:clrMapOvr>
    <a:masterClrMapping/>
  </p:clrMapOvr>
  <mc:AlternateContent xmlns:mc="http://schemas.openxmlformats.org/markup-compatibility/2006" xmlns:p14="http://schemas.microsoft.com/office/powerpoint/2010/main">
    <mc:Choice Requires="p14">
      <p:transition spd="slow" p14:dur="2000" advTm="118083"/>
    </mc:Choice>
    <mc:Fallback xmlns="">
      <p:transition spd="slow" advTm="1180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69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575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4"/>
                </p:tgtEl>
              </p:cMediaNode>
            </p:audio>
            <p:audio>
              <p:cMediaNode vol="80000">
                <p:cTn id="12"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5CC63-A455-4022-995D-5C3C5B441879}"/>
              </a:ext>
            </a:extLst>
          </p:cNvPr>
          <p:cNvSpPr>
            <a:spLocks noGrp="1"/>
          </p:cNvSpPr>
          <p:nvPr>
            <p:ph type="title"/>
          </p:nvPr>
        </p:nvSpPr>
        <p:spPr>
          <a:xfrm>
            <a:off x="163286" y="142672"/>
            <a:ext cx="11854543" cy="1320800"/>
          </a:xfrm>
        </p:spPr>
        <p:txBody>
          <a:bodyPr>
            <a:noAutofit/>
          </a:bodyPr>
          <a:lstStyle/>
          <a:p>
            <a:pPr algn="ctr"/>
            <a:r>
              <a:rPr lang="en-US" sz="6600" b="1" dirty="0">
                <a:latin typeface="Tahoma" panose="020B0604030504040204" pitchFamily="34" charset="0"/>
                <a:ea typeface="Tahoma" panose="020B0604030504040204" pitchFamily="34" charset="0"/>
                <a:cs typeface="Tahoma" panose="020B0604030504040204" pitchFamily="34" charset="0"/>
              </a:rPr>
              <a:t>Year 6 Residential – Bristol </a:t>
            </a:r>
            <a:endParaRPr lang="en-GB" sz="6600" b="1" dirty="0">
              <a:latin typeface="Tahoma" panose="020B0604030504040204" pitchFamily="34" charset="0"/>
              <a:ea typeface="Tahoma" panose="020B0604030504040204" pitchFamily="34" charset="0"/>
              <a:cs typeface="Tahoma" panose="020B0604030504040204" pitchFamily="34" charset="0"/>
            </a:endParaRPr>
          </a:p>
        </p:txBody>
      </p:sp>
      <p:pic>
        <p:nvPicPr>
          <p:cNvPr id="3" name="Picture 2">
            <a:extLst>
              <a:ext uri="{FF2B5EF4-FFF2-40B4-BE49-F238E27FC236}">
                <a16:creationId xmlns:a16="http://schemas.microsoft.com/office/drawing/2014/main" id="{8E6407EF-49FE-486C-9043-F5E7B587729D}"/>
              </a:ext>
            </a:extLst>
          </p:cNvPr>
          <p:cNvPicPr>
            <a:picLocks noChangeAspect="1"/>
          </p:cNvPicPr>
          <p:nvPr/>
        </p:nvPicPr>
        <p:blipFill>
          <a:blip r:embed="rId4"/>
          <a:stretch>
            <a:fillRect/>
          </a:stretch>
        </p:blipFill>
        <p:spPr>
          <a:xfrm>
            <a:off x="293914" y="1362530"/>
            <a:ext cx="5960036" cy="5339443"/>
          </a:xfrm>
          <a:prstGeom prst="rect">
            <a:avLst/>
          </a:prstGeom>
        </p:spPr>
      </p:pic>
      <p:pic>
        <p:nvPicPr>
          <p:cNvPr id="6" name="Picture 5">
            <a:extLst>
              <a:ext uri="{FF2B5EF4-FFF2-40B4-BE49-F238E27FC236}">
                <a16:creationId xmlns:a16="http://schemas.microsoft.com/office/drawing/2014/main" id="{5A0DCF5A-F9B7-4896-A714-104A3205A8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72536" y="1109133"/>
            <a:ext cx="2132475" cy="5486400"/>
          </a:xfrm>
          <a:prstGeom prst="rect">
            <a:avLst/>
          </a:prstGeom>
        </p:spPr>
      </p:pic>
      <p:pic>
        <p:nvPicPr>
          <p:cNvPr id="4" name="Recorded Sound">
            <a:hlinkClick r:id="" action="ppaction://media"/>
            <a:extLst>
              <a:ext uri="{FF2B5EF4-FFF2-40B4-BE49-F238E27FC236}">
                <a16:creationId xmlns:a16="http://schemas.microsoft.com/office/drawing/2014/main" id="{A3B4708A-215F-442E-A99A-9949CBBC6DE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65667" y="1463472"/>
            <a:ext cx="609600" cy="609600"/>
          </a:xfrm>
          <a:prstGeom prst="rect">
            <a:avLst/>
          </a:prstGeom>
        </p:spPr>
      </p:pic>
    </p:spTree>
    <p:extLst>
      <p:ext uri="{BB962C8B-B14F-4D97-AF65-F5344CB8AC3E}">
        <p14:creationId xmlns:p14="http://schemas.microsoft.com/office/powerpoint/2010/main" val="3951061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66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4BE58-CB0B-4E2F-B57E-CCF6FDF6D864}"/>
              </a:ext>
            </a:extLst>
          </p:cNvPr>
          <p:cNvSpPr>
            <a:spLocks noGrp="1"/>
          </p:cNvSpPr>
          <p:nvPr>
            <p:ph type="title"/>
          </p:nvPr>
        </p:nvSpPr>
        <p:spPr/>
        <p:txBody>
          <a:bodyPr>
            <a:normAutofit/>
          </a:bodyPr>
          <a:lstStyle/>
          <a:p>
            <a:pPr algn="ctr"/>
            <a:r>
              <a:rPr lang="en-GB" sz="6600" b="1" dirty="0">
                <a:latin typeface="Tahoma" panose="020B0604030504040204" pitchFamily="34" charset="0"/>
                <a:ea typeface="Tahoma" panose="020B0604030504040204" pitchFamily="34" charset="0"/>
                <a:cs typeface="Tahoma" panose="020B0604030504040204" pitchFamily="34" charset="0"/>
              </a:rPr>
              <a:t>Transition </a:t>
            </a:r>
          </a:p>
        </p:txBody>
      </p:sp>
      <p:sp>
        <p:nvSpPr>
          <p:cNvPr id="3" name="Content Placeholder 2">
            <a:extLst>
              <a:ext uri="{FF2B5EF4-FFF2-40B4-BE49-F238E27FC236}">
                <a16:creationId xmlns:a16="http://schemas.microsoft.com/office/drawing/2014/main" id="{9C80C05D-609C-4CFC-AA59-12B7DA454F9A}"/>
              </a:ext>
            </a:extLst>
          </p:cNvPr>
          <p:cNvSpPr>
            <a:spLocks noGrp="1"/>
          </p:cNvSpPr>
          <p:nvPr>
            <p:ph idx="1"/>
          </p:nvPr>
        </p:nvSpPr>
        <p:spPr>
          <a:xfrm>
            <a:off x="677333" y="2160589"/>
            <a:ext cx="9462709" cy="3880773"/>
          </a:xfrm>
        </p:spPr>
        <p:txBody>
          <a:bodyPr/>
          <a:lstStyle/>
          <a:p>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Children will be supported with their transition to secondary school in the second half of the Summer Term. </a:t>
            </a: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Stepping on up and Smart Moves programmes will be used.</a:t>
            </a: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tx1"/>
                </a:solidFill>
                <a:latin typeface="Tahoma" panose="020B0604030504040204" pitchFamily="34" charset="0"/>
                <a:ea typeface="Tahoma" panose="020B0604030504040204" pitchFamily="34" charset="0"/>
                <a:cs typeface="Tahoma" panose="020B0604030504040204" pitchFamily="34" charset="0"/>
              </a:rPr>
              <a:t>You will need to have applied for a secondary school pace by Tuesday 31</a:t>
            </a:r>
            <a:r>
              <a:rPr lang="en-GB" b="1" baseline="30000" dirty="0">
                <a:solidFill>
                  <a:schemeClr val="tx1"/>
                </a:solidFill>
                <a:latin typeface="Tahoma" panose="020B0604030504040204" pitchFamily="34" charset="0"/>
                <a:ea typeface="Tahoma" panose="020B0604030504040204" pitchFamily="34" charset="0"/>
                <a:cs typeface="Tahoma" panose="020B0604030504040204" pitchFamily="34" charset="0"/>
              </a:rPr>
              <a:t>st</a:t>
            </a:r>
            <a:r>
              <a:rPr lang="en-GB" b="1" dirty="0">
                <a:solidFill>
                  <a:schemeClr val="tx1"/>
                </a:solidFill>
                <a:latin typeface="Tahoma" panose="020B0604030504040204" pitchFamily="34" charset="0"/>
                <a:ea typeface="Tahoma" panose="020B0604030504040204" pitchFamily="34" charset="0"/>
                <a:cs typeface="Tahoma" panose="020B0604030504040204" pitchFamily="34" charset="0"/>
              </a:rPr>
              <a:t> October. </a:t>
            </a:r>
          </a:p>
          <a:p>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4" name="Transition">
            <a:hlinkClick r:id="" action="ppaction://media"/>
            <a:extLst>
              <a:ext uri="{FF2B5EF4-FFF2-40B4-BE49-F238E27FC236}">
                <a16:creationId xmlns:a16="http://schemas.microsoft.com/office/drawing/2014/main" id="{4EC863F0-CFB1-43CE-B057-777C01D4C84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140042" y="660400"/>
            <a:ext cx="609600" cy="609600"/>
          </a:xfrm>
          <a:prstGeom prst="rect">
            <a:avLst/>
          </a:prstGeom>
        </p:spPr>
      </p:pic>
    </p:spTree>
    <p:extLst>
      <p:ext uri="{BB962C8B-B14F-4D97-AF65-F5344CB8AC3E}">
        <p14:creationId xmlns:p14="http://schemas.microsoft.com/office/powerpoint/2010/main" val="2735860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465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8DE41-F931-4A73-A844-3607CFF5B951}"/>
              </a:ext>
            </a:extLst>
          </p:cNvPr>
          <p:cNvSpPr>
            <a:spLocks noGrp="1"/>
          </p:cNvSpPr>
          <p:nvPr>
            <p:ph type="title"/>
          </p:nvPr>
        </p:nvSpPr>
        <p:spPr>
          <a:xfrm>
            <a:off x="905934" y="816638"/>
            <a:ext cx="8596668" cy="1320800"/>
          </a:xfrm>
        </p:spPr>
        <p:txBody>
          <a:bodyPr>
            <a:normAutofit/>
          </a:bodyPr>
          <a:lstStyle/>
          <a:p>
            <a:pPr algn="ctr"/>
            <a:r>
              <a:rPr lang="en-GB" sz="6600" b="1" dirty="0">
                <a:latin typeface="Tahoma" panose="020B0604030504040204" pitchFamily="34" charset="0"/>
                <a:ea typeface="Tahoma" panose="020B0604030504040204" pitchFamily="34" charset="0"/>
                <a:cs typeface="Tahoma" panose="020B0604030504040204" pitchFamily="34" charset="0"/>
              </a:rPr>
              <a:t>Any questions? </a:t>
            </a:r>
          </a:p>
        </p:txBody>
      </p:sp>
      <p:sp>
        <p:nvSpPr>
          <p:cNvPr id="3" name="Content Placeholder 2">
            <a:extLst>
              <a:ext uri="{FF2B5EF4-FFF2-40B4-BE49-F238E27FC236}">
                <a16:creationId xmlns:a16="http://schemas.microsoft.com/office/drawing/2014/main" id="{E4C31B77-27CB-44B5-90D3-719A685EFA1B}"/>
              </a:ext>
            </a:extLst>
          </p:cNvPr>
          <p:cNvSpPr>
            <a:spLocks noGrp="1"/>
          </p:cNvSpPr>
          <p:nvPr>
            <p:ph idx="1"/>
          </p:nvPr>
        </p:nvSpPr>
        <p:spPr/>
        <p:txBody>
          <a:bodyPr/>
          <a:lstStyle/>
          <a:p>
            <a:pPr marL="0" indent="0">
              <a:buNone/>
            </a:pPr>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lgn="ctr">
              <a:buNone/>
            </a:pPr>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Thank you! </a:t>
            </a:r>
          </a:p>
        </p:txBody>
      </p:sp>
      <p:pic>
        <p:nvPicPr>
          <p:cNvPr id="4" name="Recorded Sound">
            <a:hlinkClick r:id="" action="ppaction://media"/>
            <a:extLst>
              <a:ext uri="{FF2B5EF4-FFF2-40B4-BE49-F238E27FC236}">
                <a16:creationId xmlns:a16="http://schemas.microsoft.com/office/drawing/2014/main" id="{1E496CDB-5DFD-41D1-9E19-145CF0B707E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826000" y="2785533"/>
            <a:ext cx="609600" cy="609600"/>
          </a:xfrm>
          <a:prstGeom prst="rect">
            <a:avLst/>
          </a:prstGeom>
        </p:spPr>
      </p:pic>
    </p:spTree>
    <p:extLst>
      <p:ext uri="{BB962C8B-B14F-4D97-AF65-F5344CB8AC3E}">
        <p14:creationId xmlns:p14="http://schemas.microsoft.com/office/powerpoint/2010/main" val="2730679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5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392</TotalTime>
  <Words>481</Words>
  <Application>Microsoft Office PowerPoint</Application>
  <PresentationFormat>Widescreen</PresentationFormat>
  <Paragraphs>96</Paragraphs>
  <Slides>11</Slides>
  <Notes>0</Notes>
  <HiddenSlides>0</HiddenSlides>
  <MMClips>12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Tahoma</vt:lpstr>
      <vt:lpstr>Trebuchet MS</vt:lpstr>
      <vt:lpstr>Wingdings</vt:lpstr>
      <vt:lpstr>Wingdings 3</vt:lpstr>
      <vt:lpstr>Facet</vt:lpstr>
      <vt:lpstr>Year 6</vt:lpstr>
      <vt:lpstr>Adults</vt:lpstr>
      <vt:lpstr>General Information </vt:lpstr>
      <vt:lpstr>Curriculum </vt:lpstr>
      <vt:lpstr>Expectations</vt:lpstr>
      <vt:lpstr>Stationery </vt:lpstr>
      <vt:lpstr>Trips and Events</vt:lpstr>
      <vt:lpstr>Assessment Week</vt:lpstr>
      <vt:lpstr>Year 6 Residential – Bristol </vt:lpstr>
      <vt:lpstr>Transition </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dc:title>
  <dc:creator>David Howick</dc:creator>
  <cp:lastModifiedBy>NMorris</cp:lastModifiedBy>
  <cp:revision>34</cp:revision>
  <dcterms:created xsi:type="dcterms:W3CDTF">2018-09-14T14:43:20Z</dcterms:created>
  <dcterms:modified xsi:type="dcterms:W3CDTF">2024-09-11T13:58:02Z</dcterms:modified>
</cp:coreProperties>
</file>